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  <p:sldMasterId id="2147483671" r:id="rId5"/>
  </p:sldMasterIdLst>
  <p:notesMasterIdLst>
    <p:notesMasterId r:id="rId200"/>
  </p:notesMasterIdLst>
  <p:sldIdLst>
    <p:sldId id="257" r:id="rId6"/>
    <p:sldId id="273" r:id="rId7"/>
    <p:sldId id="274" r:id="rId8"/>
    <p:sldId id="260" r:id="rId9"/>
    <p:sldId id="304" r:id="rId10"/>
    <p:sldId id="278" r:id="rId11"/>
    <p:sldId id="280" r:id="rId12"/>
    <p:sldId id="303" r:id="rId13"/>
    <p:sldId id="283" r:id="rId14"/>
    <p:sldId id="279" r:id="rId15"/>
    <p:sldId id="282" r:id="rId16"/>
    <p:sldId id="281" r:id="rId17"/>
    <p:sldId id="284" r:id="rId18"/>
    <p:sldId id="285" r:id="rId19"/>
    <p:sldId id="286" r:id="rId20"/>
    <p:sldId id="289" r:id="rId21"/>
    <p:sldId id="288" r:id="rId22"/>
    <p:sldId id="290" r:id="rId23"/>
    <p:sldId id="287" r:id="rId24"/>
    <p:sldId id="291" r:id="rId25"/>
    <p:sldId id="292" r:id="rId26"/>
    <p:sldId id="293" r:id="rId27"/>
    <p:sldId id="296" r:id="rId28"/>
    <p:sldId id="297" r:id="rId29"/>
    <p:sldId id="294" r:id="rId30"/>
    <p:sldId id="401" r:id="rId31"/>
    <p:sldId id="406" r:id="rId32"/>
    <p:sldId id="407" r:id="rId33"/>
    <p:sldId id="403" r:id="rId34"/>
    <p:sldId id="404" r:id="rId35"/>
    <p:sldId id="471" r:id="rId36"/>
    <p:sldId id="460" r:id="rId37"/>
    <p:sldId id="295" r:id="rId38"/>
    <p:sldId id="298" r:id="rId39"/>
    <p:sldId id="305" r:id="rId40"/>
    <p:sldId id="307" r:id="rId41"/>
    <p:sldId id="308" r:id="rId42"/>
    <p:sldId id="461" r:id="rId43"/>
    <p:sldId id="464" r:id="rId44"/>
    <p:sldId id="463" r:id="rId45"/>
    <p:sldId id="462" r:id="rId46"/>
    <p:sldId id="470" r:id="rId47"/>
    <p:sldId id="299" r:id="rId48"/>
    <p:sldId id="306" r:id="rId49"/>
    <p:sldId id="300" r:id="rId50"/>
    <p:sldId id="309" r:id="rId51"/>
    <p:sldId id="310" r:id="rId52"/>
    <p:sldId id="383" r:id="rId53"/>
    <p:sldId id="384" r:id="rId54"/>
    <p:sldId id="301" r:id="rId55"/>
    <p:sldId id="396" r:id="rId56"/>
    <p:sldId id="397" r:id="rId57"/>
    <p:sldId id="275" r:id="rId58"/>
    <p:sldId id="272" r:id="rId59"/>
    <p:sldId id="311" r:id="rId60"/>
    <p:sldId id="313" r:id="rId61"/>
    <p:sldId id="312" r:id="rId62"/>
    <p:sldId id="314" r:id="rId63"/>
    <p:sldId id="315" r:id="rId64"/>
    <p:sldId id="316" r:id="rId65"/>
    <p:sldId id="317" r:id="rId66"/>
    <p:sldId id="321" r:id="rId67"/>
    <p:sldId id="318" r:id="rId68"/>
    <p:sldId id="319" r:id="rId69"/>
    <p:sldId id="320" r:id="rId70"/>
    <p:sldId id="322" r:id="rId71"/>
    <p:sldId id="323" r:id="rId72"/>
    <p:sldId id="398" r:id="rId73"/>
    <p:sldId id="325" r:id="rId74"/>
    <p:sldId id="326" r:id="rId75"/>
    <p:sldId id="327" r:id="rId76"/>
    <p:sldId id="328" r:id="rId77"/>
    <p:sldId id="331" r:id="rId78"/>
    <p:sldId id="329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468" r:id="rId91"/>
    <p:sldId id="343" r:id="rId92"/>
    <p:sldId id="344" r:id="rId93"/>
    <p:sldId id="345" r:id="rId94"/>
    <p:sldId id="346" r:id="rId95"/>
    <p:sldId id="347" r:id="rId96"/>
    <p:sldId id="349" r:id="rId97"/>
    <p:sldId id="348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469" r:id="rId107"/>
    <p:sldId id="479" r:id="rId108"/>
    <p:sldId id="358" r:id="rId109"/>
    <p:sldId id="467" r:id="rId110"/>
    <p:sldId id="472" r:id="rId111"/>
    <p:sldId id="476" r:id="rId112"/>
    <p:sldId id="475" r:id="rId113"/>
    <p:sldId id="477" r:id="rId114"/>
    <p:sldId id="478" r:id="rId115"/>
    <p:sldId id="474" r:id="rId116"/>
    <p:sldId id="276" r:id="rId117"/>
    <p:sldId id="271" r:id="rId118"/>
    <p:sldId id="359" r:id="rId119"/>
    <p:sldId id="360" r:id="rId120"/>
    <p:sldId id="480" r:id="rId121"/>
    <p:sldId id="442" r:id="rId122"/>
    <p:sldId id="371" r:id="rId123"/>
    <p:sldId id="361" r:id="rId124"/>
    <p:sldId id="362" r:id="rId125"/>
    <p:sldId id="363" r:id="rId126"/>
    <p:sldId id="365" r:id="rId127"/>
    <p:sldId id="366" r:id="rId128"/>
    <p:sldId id="370" r:id="rId129"/>
    <p:sldId id="369" r:id="rId130"/>
    <p:sldId id="368" r:id="rId131"/>
    <p:sldId id="367" r:id="rId132"/>
    <p:sldId id="443" r:id="rId133"/>
    <p:sldId id="372" r:id="rId134"/>
    <p:sldId id="373" r:id="rId135"/>
    <p:sldId id="374" r:id="rId136"/>
    <p:sldId id="375" r:id="rId137"/>
    <p:sldId id="376" r:id="rId138"/>
    <p:sldId id="377" r:id="rId139"/>
    <p:sldId id="378" r:id="rId140"/>
    <p:sldId id="379" r:id="rId141"/>
    <p:sldId id="399" r:id="rId142"/>
    <p:sldId id="380" r:id="rId143"/>
    <p:sldId id="386" r:id="rId144"/>
    <p:sldId id="387" r:id="rId145"/>
    <p:sldId id="389" r:id="rId146"/>
    <p:sldId id="388" r:id="rId147"/>
    <p:sldId id="390" r:id="rId148"/>
    <p:sldId id="435" r:id="rId149"/>
    <p:sldId id="436" r:id="rId150"/>
    <p:sldId id="437" r:id="rId151"/>
    <p:sldId id="438" r:id="rId152"/>
    <p:sldId id="439" r:id="rId153"/>
    <p:sldId id="400" r:id="rId154"/>
    <p:sldId id="409" r:id="rId155"/>
    <p:sldId id="410" r:id="rId156"/>
    <p:sldId id="411" r:id="rId157"/>
    <p:sldId id="412" r:id="rId158"/>
    <p:sldId id="413" r:id="rId159"/>
    <p:sldId id="414" r:id="rId160"/>
    <p:sldId id="422" r:id="rId161"/>
    <p:sldId id="423" r:id="rId162"/>
    <p:sldId id="432" r:id="rId163"/>
    <p:sldId id="434" r:id="rId164"/>
    <p:sldId id="433" r:id="rId165"/>
    <p:sldId id="424" r:id="rId166"/>
    <p:sldId id="425" r:id="rId167"/>
    <p:sldId id="440" r:id="rId168"/>
    <p:sldId id="426" r:id="rId169"/>
    <p:sldId id="465" r:id="rId170"/>
    <p:sldId id="408" r:id="rId171"/>
    <p:sldId id="393" r:id="rId172"/>
    <p:sldId id="427" r:id="rId173"/>
    <p:sldId id="429" r:id="rId174"/>
    <p:sldId id="394" r:id="rId175"/>
    <p:sldId id="395" r:id="rId176"/>
    <p:sldId id="415" r:id="rId177"/>
    <p:sldId id="416" r:id="rId178"/>
    <p:sldId id="428" r:id="rId179"/>
    <p:sldId id="441" r:id="rId180"/>
    <p:sldId id="419" r:id="rId181"/>
    <p:sldId id="444" r:id="rId182"/>
    <p:sldId id="445" r:id="rId183"/>
    <p:sldId id="446" r:id="rId184"/>
    <p:sldId id="447" r:id="rId185"/>
    <p:sldId id="420" r:id="rId186"/>
    <p:sldId id="448" r:id="rId187"/>
    <p:sldId id="449" r:id="rId188"/>
    <p:sldId id="450" r:id="rId189"/>
    <p:sldId id="451" r:id="rId190"/>
    <p:sldId id="452" r:id="rId191"/>
    <p:sldId id="453" r:id="rId192"/>
    <p:sldId id="454" r:id="rId193"/>
    <p:sldId id="455" r:id="rId194"/>
    <p:sldId id="457" r:id="rId195"/>
    <p:sldId id="456" r:id="rId196"/>
    <p:sldId id="458" r:id="rId197"/>
    <p:sldId id="459" r:id="rId198"/>
    <p:sldId id="266" r:id="rId19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20A35FF1-62A1-5A42-A1D2-756514C1AA1B}">
          <p14:sldIdLst>
            <p14:sldId id="257"/>
          </p14:sldIdLst>
        </p14:section>
        <p14:section name="Content Slides" id="{295D142A-0911-5242-8846-8B80ECDBE2F6}">
          <p14:sldIdLst>
            <p14:sldId id="273"/>
            <p14:sldId id="274"/>
            <p14:sldId id="260"/>
            <p14:sldId id="304"/>
            <p14:sldId id="278"/>
            <p14:sldId id="280"/>
            <p14:sldId id="303"/>
            <p14:sldId id="283"/>
            <p14:sldId id="279"/>
            <p14:sldId id="282"/>
            <p14:sldId id="281"/>
            <p14:sldId id="284"/>
            <p14:sldId id="285"/>
            <p14:sldId id="286"/>
            <p14:sldId id="289"/>
            <p14:sldId id="288"/>
            <p14:sldId id="290"/>
            <p14:sldId id="287"/>
            <p14:sldId id="291"/>
            <p14:sldId id="292"/>
            <p14:sldId id="293"/>
            <p14:sldId id="296"/>
            <p14:sldId id="297"/>
            <p14:sldId id="294"/>
            <p14:sldId id="401"/>
            <p14:sldId id="406"/>
            <p14:sldId id="407"/>
            <p14:sldId id="403"/>
            <p14:sldId id="404"/>
            <p14:sldId id="471"/>
            <p14:sldId id="460"/>
            <p14:sldId id="295"/>
            <p14:sldId id="298"/>
            <p14:sldId id="305"/>
            <p14:sldId id="307"/>
            <p14:sldId id="308"/>
            <p14:sldId id="461"/>
            <p14:sldId id="464"/>
            <p14:sldId id="463"/>
            <p14:sldId id="462"/>
            <p14:sldId id="470"/>
            <p14:sldId id="299"/>
            <p14:sldId id="306"/>
            <p14:sldId id="300"/>
            <p14:sldId id="309"/>
            <p14:sldId id="310"/>
            <p14:sldId id="383"/>
            <p14:sldId id="384"/>
            <p14:sldId id="301"/>
            <p14:sldId id="396"/>
            <p14:sldId id="397"/>
            <p14:sldId id="275"/>
            <p14:sldId id="272"/>
            <p14:sldId id="311"/>
            <p14:sldId id="313"/>
            <p14:sldId id="312"/>
            <p14:sldId id="314"/>
            <p14:sldId id="315"/>
            <p14:sldId id="316"/>
            <p14:sldId id="317"/>
            <p14:sldId id="321"/>
            <p14:sldId id="318"/>
            <p14:sldId id="319"/>
            <p14:sldId id="320"/>
            <p14:sldId id="322"/>
            <p14:sldId id="323"/>
            <p14:sldId id="398"/>
            <p14:sldId id="325"/>
            <p14:sldId id="326"/>
            <p14:sldId id="327"/>
            <p14:sldId id="328"/>
            <p14:sldId id="331"/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468"/>
            <p14:sldId id="343"/>
            <p14:sldId id="344"/>
            <p14:sldId id="345"/>
            <p14:sldId id="346"/>
            <p14:sldId id="347"/>
            <p14:sldId id="349"/>
            <p14:sldId id="34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469"/>
            <p14:sldId id="479"/>
            <p14:sldId id="358"/>
            <p14:sldId id="467"/>
            <p14:sldId id="472"/>
            <p14:sldId id="476"/>
            <p14:sldId id="475"/>
            <p14:sldId id="477"/>
            <p14:sldId id="478"/>
            <p14:sldId id="474"/>
            <p14:sldId id="276"/>
            <p14:sldId id="271"/>
            <p14:sldId id="359"/>
            <p14:sldId id="360"/>
            <p14:sldId id="480"/>
            <p14:sldId id="442"/>
            <p14:sldId id="371"/>
            <p14:sldId id="361"/>
            <p14:sldId id="362"/>
            <p14:sldId id="363"/>
            <p14:sldId id="365"/>
            <p14:sldId id="366"/>
            <p14:sldId id="370"/>
            <p14:sldId id="369"/>
            <p14:sldId id="368"/>
            <p14:sldId id="367"/>
            <p14:sldId id="443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99"/>
            <p14:sldId id="380"/>
            <p14:sldId id="386"/>
            <p14:sldId id="387"/>
            <p14:sldId id="389"/>
            <p14:sldId id="388"/>
            <p14:sldId id="390"/>
            <p14:sldId id="435"/>
            <p14:sldId id="436"/>
            <p14:sldId id="437"/>
            <p14:sldId id="438"/>
            <p14:sldId id="439"/>
            <p14:sldId id="400"/>
            <p14:sldId id="409"/>
            <p14:sldId id="410"/>
            <p14:sldId id="411"/>
            <p14:sldId id="412"/>
            <p14:sldId id="413"/>
            <p14:sldId id="414"/>
            <p14:sldId id="422"/>
            <p14:sldId id="423"/>
            <p14:sldId id="432"/>
            <p14:sldId id="434"/>
            <p14:sldId id="433"/>
            <p14:sldId id="424"/>
            <p14:sldId id="425"/>
            <p14:sldId id="440"/>
            <p14:sldId id="426"/>
            <p14:sldId id="465"/>
            <p14:sldId id="408"/>
            <p14:sldId id="393"/>
            <p14:sldId id="427"/>
            <p14:sldId id="429"/>
            <p14:sldId id="394"/>
            <p14:sldId id="395"/>
            <p14:sldId id="415"/>
            <p14:sldId id="416"/>
            <p14:sldId id="428"/>
            <p14:sldId id="441"/>
            <p14:sldId id="419"/>
            <p14:sldId id="444"/>
            <p14:sldId id="445"/>
            <p14:sldId id="446"/>
            <p14:sldId id="447"/>
            <p14:sldId id="420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7"/>
            <p14:sldId id="456"/>
            <p14:sldId id="458"/>
            <p14:sldId id="459"/>
          </p14:sldIdLst>
        </p14:section>
        <p14:section name="Image Slides" id="{A2565F24-7758-544D-9566-1AA2EAEF675D}">
          <p14:sldIdLst/>
        </p14:section>
        <p14:section name="Section Divider" id="{191F3268-1E7A-384E-B46C-40D6CB17006B}">
          <p14:sldIdLst/>
        </p14:section>
        <p14:section name="Ending Slide" id="{FD84001B-71A2-0E4B-830B-073E77A3BEA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" userDrawn="1">
          <p15:clr>
            <a:srgbClr val="A4A3A4"/>
          </p15:clr>
        </p15:guide>
        <p15:guide id="2" pos="5376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948" userDrawn="1">
          <p15:clr>
            <a:srgbClr val="A4A3A4"/>
          </p15:clr>
        </p15:guide>
        <p15:guide id="5" orient="horz" pos="27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5500" autoAdjust="0"/>
  </p:normalViewPr>
  <p:slideViewPr>
    <p:cSldViewPr snapToGrid="0" snapToObjects="1">
      <p:cViewPr varScale="1">
        <p:scale>
          <a:sx n="151" d="100"/>
          <a:sy n="151" d="100"/>
        </p:scale>
        <p:origin x="1068" y="53"/>
      </p:cViewPr>
      <p:guideLst>
        <p:guide orient="horz" pos="372"/>
        <p:guide pos="5376"/>
        <p:guide pos="408"/>
        <p:guide orient="horz" pos="948"/>
        <p:guide orient="horz" pos="27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slide" Target="slides/slide186.xml"/><Relationship Id="rId205" Type="http://schemas.microsoft.com/office/2016/11/relationships/changesInfo" Target="changesInfos/changesInfo1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slide" Target="slides/slide139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65" Type="http://schemas.openxmlformats.org/officeDocument/2006/relationships/slide" Target="slides/slide160.xml"/><Relationship Id="rId181" Type="http://schemas.openxmlformats.org/officeDocument/2006/relationships/slide" Target="slides/slide176.xml"/><Relationship Id="rId186" Type="http://schemas.openxmlformats.org/officeDocument/2006/relationships/slide" Target="slides/slide18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slide" Target="slides/slide150.xml"/><Relationship Id="rId171" Type="http://schemas.openxmlformats.org/officeDocument/2006/relationships/slide" Target="slides/slide166.xml"/><Relationship Id="rId176" Type="http://schemas.openxmlformats.org/officeDocument/2006/relationships/slide" Target="slides/slide171.xml"/><Relationship Id="rId192" Type="http://schemas.openxmlformats.org/officeDocument/2006/relationships/slide" Target="slides/slide187.xml"/><Relationship Id="rId197" Type="http://schemas.openxmlformats.org/officeDocument/2006/relationships/slide" Target="slides/slide192.xml"/><Relationship Id="rId201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61" Type="http://schemas.openxmlformats.org/officeDocument/2006/relationships/slide" Target="slides/slide156.xml"/><Relationship Id="rId166" Type="http://schemas.openxmlformats.org/officeDocument/2006/relationships/slide" Target="slides/slide161.xml"/><Relationship Id="rId182" Type="http://schemas.openxmlformats.org/officeDocument/2006/relationships/slide" Target="slides/slide177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2" Type="http://schemas.openxmlformats.org/officeDocument/2006/relationships/viewProps" Target="view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199" Type="http://schemas.openxmlformats.org/officeDocument/2006/relationships/slide" Target="slides/slide194.xml"/><Relationship Id="rId203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slide" Target="slides/slide190.xml"/><Relationship Id="rId190" Type="http://schemas.openxmlformats.org/officeDocument/2006/relationships/slide" Target="slides/slide185.xml"/><Relationship Id="rId204" Type="http://schemas.openxmlformats.org/officeDocument/2006/relationships/tableStyles" Target="tableStyle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Deck" userId="d0abce2a322c43a5" providerId="LiveId" clId="{12C3666C-7C4E-47A5-9C90-EC0732556638}"/>
    <pc:docChg chg="custSel modSld">
      <pc:chgData name="Stephen Deck" userId="d0abce2a322c43a5" providerId="LiveId" clId="{12C3666C-7C4E-47A5-9C90-EC0732556638}" dt="2018-04-24T00:54:30.125" v="138" actId="1076"/>
      <pc:docMkLst>
        <pc:docMk/>
      </pc:docMkLst>
      <pc:sldChg chg="modSp">
        <pc:chgData name="Stephen Deck" userId="d0abce2a322c43a5" providerId="LiveId" clId="{12C3666C-7C4E-47A5-9C90-EC0732556638}" dt="2018-04-22T19:12:47.037" v="93" actId="27636"/>
        <pc:sldMkLst>
          <pc:docMk/>
          <pc:sldMk cId="159151764" sldId="410"/>
        </pc:sldMkLst>
        <pc:spChg chg="mod">
          <ac:chgData name="Stephen Deck" userId="d0abce2a322c43a5" providerId="LiveId" clId="{12C3666C-7C4E-47A5-9C90-EC0732556638}" dt="2018-04-22T19:12:47.037" v="93" actId="27636"/>
          <ac:spMkLst>
            <pc:docMk/>
            <pc:sldMk cId="159151764" sldId="410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3T12:37:55.466" v="126" actId="27636"/>
        <pc:sldMkLst>
          <pc:docMk/>
          <pc:sldMk cId="765347730" sldId="423"/>
        </pc:sldMkLst>
        <pc:spChg chg="mod">
          <ac:chgData name="Stephen Deck" userId="d0abce2a322c43a5" providerId="LiveId" clId="{12C3666C-7C4E-47A5-9C90-EC0732556638}" dt="2018-04-23T12:37:55.466" v="126" actId="27636"/>
          <ac:spMkLst>
            <pc:docMk/>
            <pc:sldMk cId="765347730" sldId="423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2T19:40:47.331" v="105" actId="20577"/>
        <pc:sldMkLst>
          <pc:docMk/>
          <pc:sldMk cId="25048554" sldId="433"/>
        </pc:sldMkLst>
        <pc:spChg chg="mod">
          <ac:chgData name="Stephen Deck" userId="d0abce2a322c43a5" providerId="LiveId" clId="{12C3666C-7C4E-47A5-9C90-EC0732556638}" dt="2018-04-22T19:40:47.331" v="105" actId="20577"/>
          <ac:spMkLst>
            <pc:docMk/>
            <pc:sldMk cId="25048554" sldId="433"/>
            <ac:spMk id="11" creationId="{CF03DFB5-5A8F-427E-98CE-C343A2ACF58A}"/>
          </ac:spMkLst>
        </pc:spChg>
      </pc:sldChg>
      <pc:sldChg chg="modSp">
        <pc:chgData name="Stephen Deck" userId="d0abce2a322c43a5" providerId="LiveId" clId="{12C3666C-7C4E-47A5-9C90-EC0732556638}" dt="2018-04-24T00:51:05.781" v="128" actId="27636"/>
        <pc:sldMkLst>
          <pc:docMk/>
          <pc:sldMk cId="439708885" sldId="444"/>
        </pc:sldMkLst>
        <pc:spChg chg="mod">
          <ac:chgData name="Stephen Deck" userId="d0abce2a322c43a5" providerId="LiveId" clId="{12C3666C-7C4E-47A5-9C90-EC0732556638}" dt="2018-04-24T00:51:05.781" v="128" actId="27636"/>
          <ac:spMkLst>
            <pc:docMk/>
            <pc:sldMk cId="439708885" sldId="444"/>
            <ac:spMk id="11" creationId="{CF03DFB5-5A8F-427E-98CE-C343A2ACF58A}"/>
          </ac:spMkLst>
        </pc:spChg>
      </pc:sldChg>
      <pc:sldChg chg="addSp delSp modSp">
        <pc:chgData name="Stephen Deck" userId="d0abce2a322c43a5" providerId="LiveId" clId="{12C3666C-7C4E-47A5-9C90-EC0732556638}" dt="2018-04-24T00:54:30.125" v="138" actId="1076"/>
        <pc:sldMkLst>
          <pc:docMk/>
          <pc:sldMk cId="4107462780" sldId="449"/>
        </pc:sldMkLst>
        <pc:spChg chg="mod">
          <ac:chgData name="Stephen Deck" userId="d0abce2a322c43a5" providerId="LiveId" clId="{12C3666C-7C4E-47A5-9C90-EC0732556638}" dt="2018-04-24T00:54:03.238" v="134" actId="1076"/>
          <ac:spMkLst>
            <pc:docMk/>
            <pc:sldMk cId="4107462780" sldId="449"/>
            <ac:spMk id="11" creationId="{CF03DFB5-5A8F-427E-98CE-C343A2ACF58A}"/>
          </ac:spMkLst>
        </pc:spChg>
        <pc:picChg chg="del">
          <ac:chgData name="Stephen Deck" userId="d0abce2a322c43a5" providerId="LiveId" clId="{12C3666C-7C4E-47A5-9C90-EC0732556638}" dt="2018-04-24T00:51:48.281" v="130" actId="478"/>
          <ac:picMkLst>
            <pc:docMk/>
            <pc:sldMk cId="4107462780" sldId="449"/>
            <ac:picMk id="3" creationId="{E3DFDA39-9182-4D23-8A71-D88394EC5797}"/>
          </ac:picMkLst>
        </pc:picChg>
        <pc:picChg chg="add mod">
          <ac:chgData name="Stephen Deck" userId="d0abce2a322c43a5" providerId="LiveId" clId="{12C3666C-7C4E-47A5-9C90-EC0732556638}" dt="2018-04-24T00:54:30.125" v="138" actId="1076"/>
          <ac:picMkLst>
            <pc:docMk/>
            <pc:sldMk cId="4107462780" sldId="449"/>
            <ac:picMk id="6" creationId="{9ADFD5C5-433A-40F0-B1E5-8956A9B3643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7.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6. Presentation</a:t>
          </a:r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5. Session</a:t>
          </a:r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Transport</a:t>
          </a:r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B35D3C42-A6BC-4A5B-A522-86434F27E00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Network</a:t>
          </a:r>
        </a:p>
      </dgm:t>
    </dgm:pt>
    <dgm:pt modelId="{B5672D5B-F912-41FE-A3F4-78114D1199E2}" type="parTrans" cxnId="{5C9239E8-56F3-4DF9-AE42-AB617E969C59}">
      <dgm:prSet/>
      <dgm:spPr/>
      <dgm:t>
        <a:bodyPr/>
        <a:lstStyle/>
        <a:p>
          <a:endParaRPr lang="en-US"/>
        </a:p>
      </dgm:t>
    </dgm:pt>
    <dgm:pt modelId="{35C0DC96-AFBE-4451-8B17-15482CA12E59}" type="sibTrans" cxnId="{5C9239E8-56F3-4DF9-AE42-AB617E969C59}">
      <dgm:prSet/>
      <dgm:spPr/>
      <dgm:t>
        <a:bodyPr/>
        <a:lstStyle/>
        <a:p>
          <a:endParaRPr lang="en-US"/>
        </a:p>
      </dgm:t>
    </dgm:pt>
    <dgm:pt modelId="{577A274A-6C00-4C02-94B0-425F59D2B1A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Data Link</a:t>
          </a:r>
        </a:p>
      </dgm:t>
    </dgm:pt>
    <dgm:pt modelId="{9AC38FFB-7A63-4009-B701-1AA11A6359E1}" type="parTrans" cxnId="{C81C71F7-F47F-4334-B231-6F504DCD2F33}">
      <dgm:prSet/>
      <dgm:spPr/>
      <dgm:t>
        <a:bodyPr/>
        <a:lstStyle/>
        <a:p>
          <a:endParaRPr lang="en-US"/>
        </a:p>
      </dgm:t>
    </dgm:pt>
    <dgm:pt modelId="{0510C957-A026-4279-BD08-E2A553E87FFA}" type="sibTrans" cxnId="{C81C71F7-F47F-4334-B231-6F504DCD2F33}">
      <dgm:prSet/>
      <dgm:spPr/>
      <dgm:t>
        <a:bodyPr/>
        <a:lstStyle/>
        <a:p>
          <a:endParaRPr lang="en-US"/>
        </a:p>
      </dgm:t>
    </dgm:pt>
    <dgm:pt modelId="{7B6767D8-4D53-48B8-8610-1C4D97BDA4F8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Physical</a:t>
          </a:r>
        </a:p>
      </dgm:t>
    </dgm:pt>
    <dgm:pt modelId="{B6D8489B-E407-42D9-BC5F-A4C6BC6DDF47}" type="parTrans" cxnId="{833B80B6-10A1-41DA-8939-01017786171B}">
      <dgm:prSet/>
      <dgm:spPr/>
      <dgm:t>
        <a:bodyPr/>
        <a:lstStyle/>
        <a:p>
          <a:endParaRPr lang="en-US"/>
        </a:p>
      </dgm:t>
    </dgm:pt>
    <dgm:pt modelId="{FDB13887-B2C8-4BA4-8B6F-6687A43E83DD}" type="sibTrans" cxnId="{833B80B6-10A1-41DA-8939-01017786171B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7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1C9DD8B-B186-4E94-AF43-B3E107C6978C}" type="pres">
      <dgm:prSet presAssocID="{635E5538-AFD5-4360-A8A3-D504A5C76A95}" presName="spacer" presStyleCnt="0"/>
      <dgm:spPr/>
    </dgm:pt>
    <dgm:pt modelId="{1D1F4BB0-0E12-424B-A475-21F2751838AE}" type="pres">
      <dgm:prSet presAssocID="{B35D3C42-A6BC-4A5B-A522-86434F27E00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6BA3DA5-8DCF-44EA-A028-DD5DB7EF60C1}" type="pres">
      <dgm:prSet presAssocID="{35C0DC96-AFBE-4451-8B17-15482CA12E59}" presName="spacer" presStyleCnt="0"/>
      <dgm:spPr/>
    </dgm:pt>
    <dgm:pt modelId="{1FA5CED9-4934-43C0-A13B-B070B9F4CDBC}" type="pres">
      <dgm:prSet presAssocID="{577A274A-6C00-4C02-94B0-425F59D2B1A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6014DEE-17EB-4295-B4DA-D5D56E424DEE}" type="pres">
      <dgm:prSet presAssocID="{0510C957-A026-4279-BD08-E2A553E87FFA}" presName="spacer" presStyleCnt="0"/>
      <dgm:spPr/>
    </dgm:pt>
    <dgm:pt modelId="{A8F23E7F-8774-4995-B1D8-AA5F73CD4C04}" type="pres">
      <dgm:prSet presAssocID="{7B6767D8-4D53-48B8-8610-1C4D97BDA4F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24D62572-5E17-49B6-BB2C-079277577F51}" type="presOf" srcId="{7B6767D8-4D53-48B8-8610-1C4D97BDA4F8}" destId="{A8F23E7F-8774-4995-B1D8-AA5F73CD4C04}" srcOrd="0" destOrd="0" presId="urn:microsoft.com/office/officeart/2005/8/layout/vList2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21AF2755-BBBB-4AF6-9035-3F4666EF9E90}" type="presOf" srcId="{577A274A-6C00-4C02-94B0-425F59D2B1A7}" destId="{1FA5CED9-4934-43C0-A13B-B070B9F4CDBC}" srcOrd="0" destOrd="0" presId="urn:microsoft.com/office/officeart/2005/8/layout/vList2"/>
    <dgm:cxn modelId="{432FA378-16B2-4912-9554-F58AAA49CC82}" type="presOf" srcId="{B35D3C42-A6BC-4A5B-A522-86434F27E007}" destId="{1D1F4BB0-0E12-424B-A475-21F2751838AE}" srcOrd="0" destOrd="0" presId="urn:microsoft.com/office/officeart/2005/8/layout/vList2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833B80B6-10A1-41DA-8939-01017786171B}" srcId="{D0099DE4-63D3-48BF-8583-A42C6C997758}" destId="{7B6767D8-4D53-48B8-8610-1C4D97BDA4F8}" srcOrd="6" destOrd="0" parTransId="{B6D8489B-E407-42D9-BC5F-A4C6BC6DDF47}" sibTransId="{FDB13887-B2C8-4BA4-8B6F-6687A43E83DD}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5C9239E8-56F3-4DF9-AE42-AB617E969C59}" srcId="{D0099DE4-63D3-48BF-8583-A42C6C997758}" destId="{B35D3C42-A6BC-4A5B-A522-86434F27E007}" srcOrd="4" destOrd="0" parTransId="{B5672D5B-F912-41FE-A3F4-78114D1199E2}" sibTransId="{35C0DC96-AFBE-4451-8B17-15482CA12E59}"/>
    <dgm:cxn modelId="{C81C71F7-F47F-4334-B231-6F504DCD2F33}" srcId="{D0099DE4-63D3-48BF-8583-A42C6C997758}" destId="{577A274A-6C00-4C02-94B0-425F59D2B1A7}" srcOrd="5" destOrd="0" parTransId="{9AC38FFB-7A63-4009-B701-1AA11A6359E1}" sibTransId="{0510C957-A026-4279-BD08-E2A553E87FFA}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  <dgm:cxn modelId="{0B7339D7-205B-46D1-8A09-F54E6987C5D4}" type="presParOf" srcId="{2592F5E8-6EB8-441A-9F57-AF26F2382BA0}" destId="{61C9DD8B-B186-4E94-AF43-B3E107C6978C}" srcOrd="7" destOrd="0" presId="urn:microsoft.com/office/officeart/2005/8/layout/vList2"/>
    <dgm:cxn modelId="{F43901DD-398E-426B-A925-9AFBCB8B17F7}" type="presParOf" srcId="{2592F5E8-6EB8-441A-9F57-AF26F2382BA0}" destId="{1D1F4BB0-0E12-424B-A475-21F2751838AE}" srcOrd="8" destOrd="0" presId="urn:microsoft.com/office/officeart/2005/8/layout/vList2"/>
    <dgm:cxn modelId="{672E89DF-2782-403D-9060-75F374508B12}" type="presParOf" srcId="{2592F5E8-6EB8-441A-9F57-AF26F2382BA0}" destId="{A6BA3DA5-8DCF-44EA-A028-DD5DB7EF60C1}" srcOrd="9" destOrd="0" presId="urn:microsoft.com/office/officeart/2005/8/layout/vList2"/>
    <dgm:cxn modelId="{8E5ED31E-B2BE-43E2-B238-867449E81777}" type="presParOf" srcId="{2592F5E8-6EB8-441A-9F57-AF26F2382BA0}" destId="{1FA5CED9-4934-43C0-A13B-B070B9F4CDBC}" srcOrd="10" destOrd="0" presId="urn:microsoft.com/office/officeart/2005/8/layout/vList2"/>
    <dgm:cxn modelId="{E2F5A74E-B118-4FC2-8FBE-2A07F0D83E90}" type="presParOf" srcId="{2592F5E8-6EB8-441A-9F57-AF26F2382BA0}" destId="{D6014DEE-17EB-4295-B4DA-D5D56E424DEE}" srcOrd="11" destOrd="0" presId="urn:microsoft.com/office/officeart/2005/8/layout/vList2"/>
    <dgm:cxn modelId="{6D5E1404-A2BD-41B8-8C91-5966BABBF9EF}" type="presParOf" srcId="{2592F5E8-6EB8-441A-9F57-AF26F2382BA0}" destId="{A8F23E7F-8774-4995-B1D8-AA5F73CD4C0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7.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6. Presentation</a:t>
          </a:r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5. Session</a:t>
          </a:r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Transport</a:t>
          </a:r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B35D3C42-A6BC-4A5B-A522-86434F27E00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Network</a:t>
          </a:r>
        </a:p>
      </dgm:t>
    </dgm:pt>
    <dgm:pt modelId="{B5672D5B-F912-41FE-A3F4-78114D1199E2}" type="parTrans" cxnId="{5C9239E8-56F3-4DF9-AE42-AB617E969C59}">
      <dgm:prSet/>
      <dgm:spPr/>
      <dgm:t>
        <a:bodyPr/>
        <a:lstStyle/>
        <a:p>
          <a:endParaRPr lang="en-US"/>
        </a:p>
      </dgm:t>
    </dgm:pt>
    <dgm:pt modelId="{35C0DC96-AFBE-4451-8B17-15482CA12E59}" type="sibTrans" cxnId="{5C9239E8-56F3-4DF9-AE42-AB617E969C59}">
      <dgm:prSet/>
      <dgm:spPr/>
      <dgm:t>
        <a:bodyPr/>
        <a:lstStyle/>
        <a:p>
          <a:endParaRPr lang="en-US"/>
        </a:p>
      </dgm:t>
    </dgm:pt>
    <dgm:pt modelId="{577A274A-6C00-4C02-94B0-425F59D2B1A7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Data Link</a:t>
          </a:r>
        </a:p>
      </dgm:t>
    </dgm:pt>
    <dgm:pt modelId="{9AC38FFB-7A63-4009-B701-1AA11A6359E1}" type="parTrans" cxnId="{C81C71F7-F47F-4334-B231-6F504DCD2F33}">
      <dgm:prSet/>
      <dgm:spPr/>
      <dgm:t>
        <a:bodyPr/>
        <a:lstStyle/>
        <a:p>
          <a:endParaRPr lang="en-US"/>
        </a:p>
      </dgm:t>
    </dgm:pt>
    <dgm:pt modelId="{0510C957-A026-4279-BD08-E2A553E87FFA}" type="sibTrans" cxnId="{C81C71F7-F47F-4334-B231-6F504DCD2F33}">
      <dgm:prSet/>
      <dgm:spPr/>
      <dgm:t>
        <a:bodyPr/>
        <a:lstStyle/>
        <a:p>
          <a:endParaRPr lang="en-US"/>
        </a:p>
      </dgm:t>
    </dgm:pt>
    <dgm:pt modelId="{7B6767D8-4D53-48B8-8610-1C4D97BDA4F8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Physical</a:t>
          </a:r>
        </a:p>
      </dgm:t>
    </dgm:pt>
    <dgm:pt modelId="{B6D8489B-E407-42D9-BC5F-A4C6BC6DDF47}" type="parTrans" cxnId="{833B80B6-10A1-41DA-8939-01017786171B}">
      <dgm:prSet/>
      <dgm:spPr/>
      <dgm:t>
        <a:bodyPr/>
        <a:lstStyle/>
        <a:p>
          <a:endParaRPr lang="en-US"/>
        </a:p>
      </dgm:t>
    </dgm:pt>
    <dgm:pt modelId="{FDB13887-B2C8-4BA4-8B6F-6687A43E83DD}" type="sibTrans" cxnId="{833B80B6-10A1-41DA-8939-01017786171B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7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61C9DD8B-B186-4E94-AF43-B3E107C6978C}" type="pres">
      <dgm:prSet presAssocID="{635E5538-AFD5-4360-A8A3-D504A5C76A95}" presName="spacer" presStyleCnt="0"/>
      <dgm:spPr/>
    </dgm:pt>
    <dgm:pt modelId="{1D1F4BB0-0E12-424B-A475-21F2751838AE}" type="pres">
      <dgm:prSet presAssocID="{B35D3C42-A6BC-4A5B-A522-86434F27E00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6BA3DA5-8DCF-44EA-A028-DD5DB7EF60C1}" type="pres">
      <dgm:prSet presAssocID="{35C0DC96-AFBE-4451-8B17-15482CA12E59}" presName="spacer" presStyleCnt="0"/>
      <dgm:spPr/>
    </dgm:pt>
    <dgm:pt modelId="{1FA5CED9-4934-43C0-A13B-B070B9F4CDBC}" type="pres">
      <dgm:prSet presAssocID="{577A274A-6C00-4C02-94B0-425F59D2B1A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6014DEE-17EB-4295-B4DA-D5D56E424DEE}" type="pres">
      <dgm:prSet presAssocID="{0510C957-A026-4279-BD08-E2A553E87FFA}" presName="spacer" presStyleCnt="0"/>
      <dgm:spPr/>
    </dgm:pt>
    <dgm:pt modelId="{A8F23E7F-8774-4995-B1D8-AA5F73CD4C04}" type="pres">
      <dgm:prSet presAssocID="{7B6767D8-4D53-48B8-8610-1C4D97BDA4F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24D62572-5E17-49B6-BB2C-079277577F51}" type="presOf" srcId="{7B6767D8-4D53-48B8-8610-1C4D97BDA4F8}" destId="{A8F23E7F-8774-4995-B1D8-AA5F73CD4C04}" srcOrd="0" destOrd="0" presId="urn:microsoft.com/office/officeart/2005/8/layout/vList2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21AF2755-BBBB-4AF6-9035-3F4666EF9E90}" type="presOf" srcId="{577A274A-6C00-4C02-94B0-425F59D2B1A7}" destId="{1FA5CED9-4934-43C0-A13B-B070B9F4CDBC}" srcOrd="0" destOrd="0" presId="urn:microsoft.com/office/officeart/2005/8/layout/vList2"/>
    <dgm:cxn modelId="{432FA378-16B2-4912-9554-F58AAA49CC82}" type="presOf" srcId="{B35D3C42-A6BC-4A5B-A522-86434F27E007}" destId="{1D1F4BB0-0E12-424B-A475-21F2751838AE}" srcOrd="0" destOrd="0" presId="urn:microsoft.com/office/officeart/2005/8/layout/vList2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833B80B6-10A1-41DA-8939-01017786171B}" srcId="{D0099DE4-63D3-48BF-8583-A42C6C997758}" destId="{7B6767D8-4D53-48B8-8610-1C4D97BDA4F8}" srcOrd="6" destOrd="0" parTransId="{B6D8489B-E407-42D9-BC5F-A4C6BC6DDF47}" sibTransId="{FDB13887-B2C8-4BA4-8B6F-6687A43E83DD}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5C9239E8-56F3-4DF9-AE42-AB617E969C59}" srcId="{D0099DE4-63D3-48BF-8583-A42C6C997758}" destId="{B35D3C42-A6BC-4A5B-A522-86434F27E007}" srcOrd="4" destOrd="0" parTransId="{B5672D5B-F912-41FE-A3F4-78114D1199E2}" sibTransId="{35C0DC96-AFBE-4451-8B17-15482CA12E59}"/>
    <dgm:cxn modelId="{C81C71F7-F47F-4334-B231-6F504DCD2F33}" srcId="{D0099DE4-63D3-48BF-8583-A42C6C997758}" destId="{577A274A-6C00-4C02-94B0-425F59D2B1A7}" srcOrd="5" destOrd="0" parTransId="{9AC38FFB-7A63-4009-B701-1AA11A6359E1}" sibTransId="{0510C957-A026-4279-BD08-E2A553E87FFA}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  <dgm:cxn modelId="{0B7339D7-205B-46D1-8A09-F54E6987C5D4}" type="presParOf" srcId="{2592F5E8-6EB8-441A-9F57-AF26F2382BA0}" destId="{61C9DD8B-B186-4E94-AF43-B3E107C6978C}" srcOrd="7" destOrd="0" presId="urn:microsoft.com/office/officeart/2005/8/layout/vList2"/>
    <dgm:cxn modelId="{F43901DD-398E-426B-A925-9AFBCB8B17F7}" type="presParOf" srcId="{2592F5E8-6EB8-441A-9F57-AF26F2382BA0}" destId="{1D1F4BB0-0E12-424B-A475-21F2751838AE}" srcOrd="8" destOrd="0" presId="urn:microsoft.com/office/officeart/2005/8/layout/vList2"/>
    <dgm:cxn modelId="{672E89DF-2782-403D-9060-75F374508B12}" type="presParOf" srcId="{2592F5E8-6EB8-441A-9F57-AF26F2382BA0}" destId="{A6BA3DA5-8DCF-44EA-A028-DD5DB7EF60C1}" srcOrd="9" destOrd="0" presId="urn:microsoft.com/office/officeart/2005/8/layout/vList2"/>
    <dgm:cxn modelId="{8E5ED31E-B2BE-43E2-B238-867449E81777}" type="presParOf" srcId="{2592F5E8-6EB8-441A-9F57-AF26F2382BA0}" destId="{1FA5CED9-4934-43C0-A13B-B070B9F4CDBC}" srcOrd="10" destOrd="0" presId="urn:microsoft.com/office/officeart/2005/8/layout/vList2"/>
    <dgm:cxn modelId="{E2F5A74E-B118-4FC2-8FBE-2A07F0D83E90}" type="presParOf" srcId="{2592F5E8-6EB8-441A-9F57-AF26F2382BA0}" destId="{D6014DEE-17EB-4295-B4DA-D5D56E424DEE}" srcOrd="11" destOrd="0" presId="urn:microsoft.com/office/officeart/2005/8/layout/vList2"/>
    <dgm:cxn modelId="{6D5E1404-A2BD-41B8-8C91-5966BABBF9EF}" type="presParOf" srcId="{2592F5E8-6EB8-441A-9F57-AF26F2382BA0}" destId="{A8F23E7F-8774-4995-B1D8-AA5F73CD4C0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099DE4-63D3-48BF-8583-A42C6C9977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EB301B-C9F4-4831-A436-2FE78787A60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4. Application</a:t>
          </a:r>
        </a:p>
      </dgm:t>
    </dgm:pt>
    <dgm:pt modelId="{D5748755-F2F3-4CBE-BBF6-25A8ABD4D7D1}" type="parTrans" cxnId="{1D88A504-D358-4B1F-A544-298F11D05649}">
      <dgm:prSet/>
      <dgm:spPr/>
      <dgm:t>
        <a:bodyPr/>
        <a:lstStyle/>
        <a:p>
          <a:endParaRPr lang="en-US"/>
        </a:p>
      </dgm:t>
    </dgm:pt>
    <dgm:pt modelId="{84400081-6A00-4DD2-A157-75D5AFFE9896}" type="sibTrans" cxnId="{1D88A504-D358-4B1F-A544-298F11D05649}">
      <dgm:prSet/>
      <dgm:spPr/>
      <dgm:t>
        <a:bodyPr/>
        <a:lstStyle/>
        <a:p>
          <a:endParaRPr lang="en-US"/>
        </a:p>
      </dgm:t>
    </dgm:pt>
    <dgm:pt modelId="{6AE89A06-9639-4FF0-ADEB-E31264630A62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3. Transport</a:t>
          </a:r>
        </a:p>
      </dgm:t>
    </dgm:pt>
    <dgm:pt modelId="{7C2CFAC3-5447-4202-BEF7-91F5CD81D814}" type="sibTrans" cxnId="{0FFD594F-93F6-4EBC-902D-0200DADD7772}">
      <dgm:prSet/>
      <dgm:spPr/>
      <dgm:t>
        <a:bodyPr/>
        <a:lstStyle/>
        <a:p>
          <a:endParaRPr lang="en-US"/>
        </a:p>
      </dgm:t>
    </dgm:pt>
    <dgm:pt modelId="{964C9CF8-E191-460A-A3A5-439362F2EF5F}" type="parTrans" cxnId="{0FFD594F-93F6-4EBC-902D-0200DADD7772}">
      <dgm:prSet/>
      <dgm:spPr/>
      <dgm:t>
        <a:bodyPr/>
        <a:lstStyle/>
        <a:p>
          <a:endParaRPr lang="en-US"/>
        </a:p>
      </dgm:t>
    </dgm:pt>
    <dgm:pt modelId="{820E5CB3-6EA1-41A2-A7F9-CA9D52B15453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2. Internet</a:t>
          </a:r>
        </a:p>
      </dgm:t>
    </dgm:pt>
    <dgm:pt modelId="{09F25503-239A-4D00-ACD6-0FEB929C07F4}" type="sibTrans" cxnId="{5D49A50F-DE32-4038-BACF-C62BAB60595A}">
      <dgm:prSet/>
      <dgm:spPr/>
      <dgm:t>
        <a:bodyPr/>
        <a:lstStyle/>
        <a:p>
          <a:endParaRPr lang="en-US"/>
        </a:p>
      </dgm:t>
    </dgm:pt>
    <dgm:pt modelId="{176C2B5D-6B64-40BB-AEE7-03A2DB1A32E9}" type="parTrans" cxnId="{5D49A50F-DE32-4038-BACF-C62BAB60595A}">
      <dgm:prSet/>
      <dgm:spPr/>
      <dgm:t>
        <a:bodyPr/>
        <a:lstStyle/>
        <a:p>
          <a:endParaRPr lang="en-US"/>
        </a:p>
      </dgm:t>
    </dgm:pt>
    <dgm:pt modelId="{0866B605-490E-4030-B421-5E498CF03829}">
      <dgm:prSet phldrT="[Text]"/>
      <dgm:spPr>
        <a:solidFill>
          <a:schemeClr val="bg1"/>
        </a:solidFill>
        <a:ln w="19050"/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Network Access</a:t>
          </a:r>
        </a:p>
      </dgm:t>
    </dgm:pt>
    <dgm:pt modelId="{635E5538-AFD5-4360-A8A3-D504A5C76A95}" type="sibTrans" cxnId="{95121F55-4CD1-400E-B10D-6A757A9F2401}">
      <dgm:prSet/>
      <dgm:spPr/>
      <dgm:t>
        <a:bodyPr/>
        <a:lstStyle/>
        <a:p>
          <a:endParaRPr lang="en-US"/>
        </a:p>
      </dgm:t>
    </dgm:pt>
    <dgm:pt modelId="{39034F93-E5C7-4843-8AAF-5ED0DC82A603}" type="parTrans" cxnId="{95121F55-4CD1-400E-B10D-6A757A9F2401}">
      <dgm:prSet/>
      <dgm:spPr/>
      <dgm:t>
        <a:bodyPr/>
        <a:lstStyle/>
        <a:p>
          <a:endParaRPr lang="en-US"/>
        </a:p>
      </dgm:t>
    </dgm:pt>
    <dgm:pt modelId="{2592F5E8-6EB8-441A-9F57-AF26F2382BA0}" type="pres">
      <dgm:prSet presAssocID="{D0099DE4-63D3-48BF-8583-A42C6C997758}" presName="linear" presStyleCnt="0">
        <dgm:presLayoutVars>
          <dgm:animLvl val="lvl"/>
          <dgm:resizeHandles val="exact"/>
        </dgm:presLayoutVars>
      </dgm:prSet>
      <dgm:spPr/>
    </dgm:pt>
    <dgm:pt modelId="{3803E453-8499-40D9-B86A-5EDB284D533B}" type="pres">
      <dgm:prSet presAssocID="{4AEB301B-C9F4-4831-A436-2FE78787A609}" presName="parentText" presStyleLbl="node1" presStyleIdx="0" presStyleCnt="4" custScaleY="290866" custLinFactY="-5929" custLinFactNeighborX="79018" custLinFactNeighborY="-100000">
        <dgm:presLayoutVars>
          <dgm:chMax val="0"/>
          <dgm:bulletEnabled val="1"/>
        </dgm:presLayoutVars>
      </dgm:prSet>
      <dgm:spPr/>
    </dgm:pt>
    <dgm:pt modelId="{2AFE381D-5BE8-418C-BAD6-D11B058DF11E}" type="pres">
      <dgm:prSet presAssocID="{84400081-6A00-4DD2-A157-75D5AFFE9896}" presName="spacer" presStyleCnt="0"/>
      <dgm:spPr/>
    </dgm:pt>
    <dgm:pt modelId="{8981257C-3B9A-468D-9EE7-3E93DCC5D9B3}" type="pres">
      <dgm:prSet presAssocID="{6AE89A06-9639-4FF0-ADEB-E31264630A6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418EB8B-B6FC-408F-8CEA-97CD60C7F4F4}" type="pres">
      <dgm:prSet presAssocID="{7C2CFAC3-5447-4202-BEF7-91F5CD81D814}" presName="spacer" presStyleCnt="0"/>
      <dgm:spPr/>
    </dgm:pt>
    <dgm:pt modelId="{C8D872C6-DC15-4CF2-B495-1DD7157D3C43}" type="pres">
      <dgm:prSet presAssocID="{820E5CB3-6EA1-41A2-A7F9-CA9D52B1545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BA1DA9-64F8-44FB-B5C6-48837DE79927}" type="pres">
      <dgm:prSet presAssocID="{09F25503-239A-4D00-ACD6-0FEB929C07F4}" presName="spacer" presStyleCnt="0"/>
      <dgm:spPr/>
    </dgm:pt>
    <dgm:pt modelId="{06B82E24-7133-461B-A412-C8A7AFE6A07E}" type="pres">
      <dgm:prSet presAssocID="{0866B605-490E-4030-B421-5E498CF03829}" presName="parentText" presStyleLbl="node1" presStyleIdx="3" presStyleCnt="4" custScaleY="184859">
        <dgm:presLayoutVars>
          <dgm:chMax val="0"/>
          <dgm:bulletEnabled val="1"/>
        </dgm:presLayoutVars>
      </dgm:prSet>
      <dgm:spPr/>
    </dgm:pt>
  </dgm:ptLst>
  <dgm:cxnLst>
    <dgm:cxn modelId="{1D88A504-D358-4B1F-A544-298F11D05649}" srcId="{D0099DE4-63D3-48BF-8583-A42C6C997758}" destId="{4AEB301B-C9F4-4831-A436-2FE78787A609}" srcOrd="0" destOrd="0" parTransId="{D5748755-F2F3-4CBE-BBF6-25A8ABD4D7D1}" sibTransId="{84400081-6A00-4DD2-A157-75D5AFFE9896}"/>
    <dgm:cxn modelId="{A54FA806-49A4-4701-9DD2-659C3688080A}" type="presOf" srcId="{D0099DE4-63D3-48BF-8583-A42C6C997758}" destId="{2592F5E8-6EB8-441A-9F57-AF26F2382BA0}" srcOrd="0" destOrd="0" presId="urn:microsoft.com/office/officeart/2005/8/layout/vList2"/>
    <dgm:cxn modelId="{5D49A50F-DE32-4038-BACF-C62BAB60595A}" srcId="{D0099DE4-63D3-48BF-8583-A42C6C997758}" destId="{820E5CB3-6EA1-41A2-A7F9-CA9D52B15453}" srcOrd="2" destOrd="0" parTransId="{176C2B5D-6B64-40BB-AEE7-03A2DB1A32E9}" sibTransId="{09F25503-239A-4D00-ACD6-0FEB929C07F4}"/>
    <dgm:cxn modelId="{0FFD594F-93F6-4EBC-902D-0200DADD7772}" srcId="{D0099DE4-63D3-48BF-8583-A42C6C997758}" destId="{6AE89A06-9639-4FF0-ADEB-E31264630A62}" srcOrd="1" destOrd="0" parTransId="{964C9CF8-E191-460A-A3A5-439362F2EF5F}" sibTransId="{7C2CFAC3-5447-4202-BEF7-91F5CD81D814}"/>
    <dgm:cxn modelId="{95121F55-4CD1-400E-B10D-6A757A9F2401}" srcId="{D0099DE4-63D3-48BF-8583-A42C6C997758}" destId="{0866B605-490E-4030-B421-5E498CF03829}" srcOrd="3" destOrd="0" parTransId="{39034F93-E5C7-4843-8AAF-5ED0DC82A603}" sibTransId="{635E5538-AFD5-4360-A8A3-D504A5C76A95}"/>
    <dgm:cxn modelId="{C3D55A8E-C7A1-4A46-A0A5-76ADB9AE1311}" type="presOf" srcId="{4AEB301B-C9F4-4831-A436-2FE78787A609}" destId="{3803E453-8499-40D9-B86A-5EDB284D533B}" srcOrd="0" destOrd="0" presId="urn:microsoft.com/office/officeart/2005/8/layout/vList2"/>
    <dgm:cxn modelId="{23BEEDAC-6D90-4301-B31C-EBD2E8BDD914}" type="presOf" srcId="{0866B605-490E-4030-B421-5E498CF03829}" destId="{06B82E24-7133-461B-A412-C8A7AFE6A07E}" srcOrd="0" destOrd="0" presId="urn:microsoft.com/office/officeart/2005/8/layout/vList2"/>
    <dgm:cxn modelId="{16B438C0-9D04-4748-B566-F230FF95D917}" type="presOf" srcId="{6AE89A06-9639-4FF0-ADEB-E31264630A62}" destId="{8981257C-3B9A-468D-9EE7-3E93DCC5D9B3}" srcOrd="0" destOrd="0" presId="urn:microsoft.com/office/officeart/2005/8/layout/vList2"/>
    <dgm:cxn modelId="{716CF7C2-FFC3-44B0-9B81-E9FE4017489D}" type="presOf" srcId="{820E5CB3-6EA1-41A2-A7F9-CA9D52B15453}" destId="{C8D872C6-DC15-4CF2-B495-1DD7157D3C43}" srcOrd="0" destOrd="0" presId="urn:microsoft.com/office/officeart/2005/8/layout/vList2"/>
    <dgm:cxn modelId="{32D9DC62-223C-4142-B7B9-E5DEC6136488}" type="presParOf" srcId="{2592F5E8-6EB8-441A-9F57-AF26F2382BA0}" destId="{3803E453-8499-40D9-B86A-5EDB284D533B}" srcOrd="0" destOrd="0" presId="urn:microsoft.com/office/officeart/2005/8/layout/vList2"/>
    <dgm:cxn modelId="{0F02810D-B6E4-4F99-80A8-BA7C002931EF}" type="presParOf" srcId="{2592F5E8-6EB8-441A-9F57-AF26F2382BA0}" destId="{2AFE381D-5BE8-418C-BAD6-D11B058DF11E}" srcOrd="1" destOrd="0" presId="urn:microsoft.com/office/officeart/2005/8/layout/vList2"/>
    <dgm:cxn modelId="{9189039F-77AA-483F-9456-CE8FE3ADAD62}" type="presParOf" srcId="{2592F5E8-6EB8-441A-9F57-AF26F2382BA0}" destId="{8981257C-3B9A-468D-9EE7-3E93DCC5D9B3}" srcOrd="2" destOrd="0" presId="urn:microsoft.com/office/officeart/2005/8/layout/vList2"/>
    <dgm:cxn modelId="{9CFB4FB9-8CCB-4595-839F-3B02EC2E485C}" type="presParOf" srcId="{2592F5E8-6EB8-441A-9F57-AF26F2382BA0}" destId="{8418EB8B-B6FC-408F-8CEA-97CD60C7F4F4}" srcOrd="3" destOrd="0" presId="urn:microsoft.com/office/officeart/2005/8/layout/vList2"/>
    <dgm:cxn modelId="{C495F4EC-3012-43C7-AB99-E4277BB9FD21}" type="presParOf" srcId="{2592F5E8-6EB8-441A-9F57-AF26F2382BA0}" destId="{C8D872C6-DC15-4CF2-B495-1DD7157D3C43}" srcOrd="4" destOrd="0" presId="urn:microsoft.com/office/officeart/2005/8/layout/vList2"/>
    <dgm:cxn modelId="{629EFFA1-BF4D-48B8-BE34-7E50AA859464}" type="presParOf" srcId="{2592F5E8-6EB8-441A-9F57-AF26F2382BA0}" destId="{EDBA1DA9-64F8-44FB-B5C6-48837DE79927}" srcOrd="5" destOrd="0" presId="urn:microsoft.com/office/officeart/2005/8/layout/vList2"/>
    <dgm:cxn modelId="{6868B5C3-07EB-49A5-9640-C8A1DEE34155}" type="presParOf" srcId="{2592F5E8-6EB8-441A-9F57-AF26F2382BA0}" destId="{06B82E24-7133-461B-A412-C8A7AFE6A07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7. Application</a:t>
          </a:r>
        </a:p>
      </dsp:txBody>
      <dsp:txXfrm>
        <a:off x="18277" y="18277"/>
        <a:ext cx="2853902" cy="337846"/>
      </dsp:txXfrm>
    </dsp:sp>
    <dsp:sp modelId="{8981257C-3B9A-468D-9EE7-3E93DCC5D9B3}">
      <dsp:nvSpPr>
        <dsp:cNvPr id="0" name=""/>
        <dsp:cNvSpPr/>
      </dsp:nvSpPr>
      <dsp:spPr>
        <a:xfrm>
          <a:off x="0" y="4359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6. Presentation</a:t>
          </a:r>
        </a:p>
      </dsp:txBody>
      <dsp:txXfrm>
        <a:off x="18277" y="454205"/>
        <a:ext cx="2853902" cy="337846"/>
      </dsp:txXfrm>
    </dsp:sp>
    <dsp:sp modelId="{C8D872C6-DC15-4CF2-B495-1DD7157D3C43}">
      <dsp:nvSpPr>
        <dsp:cNvPr id="0" name=""/>
        <dsp:cNvSpPr/>
      </dsp:nvSpPr>
      <dsp:spPr>
        <a:xfrm>
          <a:off x="0" y="85640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5. Session</a:t>
          </a:r>
        </a:p>
      </dsp:txBody>
      <dsp:txXfrm>
        <a:off x="18277" y="874685"/>
        <a:ext cx="2853902" cy="337846"/>
      </dsp:txXfrm>
    </dsp:sp>
    <dsp:sp modelId="{06B82E24-7133-461B-A412-C8A7AFE6A07E}">
      <dsp:nvSpPr>
        <dsp:cNvPr id="0" name=""/>
        <dsp:cNvSpPr/>
      </dsp:nvSpPr>
      <dsp:spPr>
        <a:xfrm>
          <a:off x="0" y="127688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4. Transport</a:t>
          </a:r>
        </a:p>
      </dsp:txBody>
      <dsp:txXfrm>
        <a:off x="18277" y="1295165"/>
        <a:ext cx="2853902" cy="337846"/>
      </dsp:txXfrm>
    </dsp:sp>
    <dsp:sp modelId="{1D1F4BB0-0E12-424B-A475-21F2751838AE}">
      <dsp:nvSpPr>
        <dsp:cNvPr id="0" name=""/>
        <dsp:cNvSpPr/>
      </dsp:nvSpPr>
      <dsp:spPr>
        <a:xfrm>
          <a:off x="0" y="169736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3. Network</a:t>
          </a:r>
        </a:p>
      </dsp:txBody>
      <dsp:txXfrm>
        <a:off x="18277" y="1715645"/>
        <a:ext cx="2853902" cy="337846"/>
      </dsp:txXfrm>
    </dsp:sp>
    <dsp:sp modelId="{1FA5CED9-4934-43C0-A13B-B070B9F4CDBC}">
      <dsp:nvSpPr>
        <dsp:cNvPr id="0" name=""/>
        <dsp:cNvSpPr/>
      </dsp:nvSpPr>
      <dsp:spPr>
        <a:xfrm>
          <a:off x="0" y="211784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2. Data Link</a:t>
          </a:r>
        </a:p>
      </dsp:txBody>
      <dsp:txXfrm>
        <a:off x="18277" y="2136125"/>
        <a:ext cx="2853902" cy="337846"/>
      </dsp:txXfrm>
    </dsp:sp>
    <dsp:sp modelId="{A8F23E7F-8774-4995-B1D8-AA5F73CD4C04}">
      <dsp:nvSpPr>
        <dsp:cNvPr id="0" name=""/>
        <dsp:cNvSpPr/>
      </dsp:nvSpPr>
      <dsp:spPr>
        <a:xfrm>
          <a:off x="0" y="25383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1. Physical</a:t>
          </a:r>
        </a:p>
      </dsp:txBody>
      <dsp:txXfrm>
        <a:off x="18277" y="2556605"/>
        <a:ext cx="2853902" cy="337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7. Application</a:t>
          </a:r>
        </a:p>
      </dsp:txBody>
      <dsp:txXfrm>
        <a:off x="18277" y="18277"/>
        <a:ext cx="2853902" cy="337846"/>
      </dsp:txXfrm>
    </dsp:sp>
    <dsp:sp modelId="{8981257C-3B9A-468D-9EE7-3E93DCC5D9B3}">
      <dsp:nvSpPr>
        <dsp:cNvPr id="0" name=""/>
        <dsp:cNvSpPr/>
      </dsp:nvSpPr>
      <dsp:spPr>
        <a:xfrm>
          <a:off x="0" y="4359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6. Presentation</a:t>
          </a:r>
        </a:p>
      </dsp:txBody>
      <dsp:txXfrm>
        <a:off x="18277" y="454205"/>
        <a:ext cx="2853902" cy="337846"/>
      </dsp:txXfrm>
    </dsp:sp>
    <dsp:sp modelId="{C8D872C6-DC15-4CF2-B495-1DD7157D3C43}">
      <dsp:nvSpPr>
        <dsp:cNvPr id="0" name=""/>
        <dsp:cNvSpPr/>
      </dsp:nvSpPr>
      <dsp:spPr>
        <a:xfrm>
          <a:off x="0" y="85640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5. Session</a:t>
          </a:r>
        </a:p>
      </dsp:txBody>
      <dsp:txXfrm>
        <a:off x="18277" y="874685"/>
        <a:ext cx="2853902" cy="337846"/>
      </dsp:txXfrm>
    </dsp:sp>
    <dsp:sp modelId="{06B82E24-7133-461B-A412-C8A7AFE6A07E}">
      <dsp:nvSpPr>
        <dsp:cNvPr id="0" name=""/>
        <dsp:cNvSpPr/>
      </dsp:nvSpPr>
      <dsp:spPr>
        <a:xfrm>
          <a:off x="0" y="127688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4. Transport</a:t>
          </a:r>
        </a:p>
      </dsp:txBody>
      <dsp:txXfrm>
        <a:off x="18277" y="1295165"/>
        <a:ext cx="2853902" cy="337846"/>
      </dsp:txXfrm>
    </dsp:sp>
    <dsp:sp modelId="{1D1F4BB0-0E12-424B-A475-21F2751838AE}">
      <dsp:nvSpPr>
        <dsp:cNvPr id="0" name=""/>
        <dsp:cNvSpPr/>
      </dsp:nvSpPr>
      <dsp:spPr>
        <a:xfrm>
          <a:off x="0" y="169736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3. Network</a:t>
          </a:r>
        </a:p>
      </dsp:txBody>
      <dsp:txXfrm>
        <a:off x="18277" y="1715645"/>
        <a:ext cx="2853902" cy="337846"/>
      </dsp:txXfrm>
    </dsp:sp>
    <dsp:sp modelId="{1FA5CED9-4934-43C0-A13B-B070B9F4CDBC}">
      <dsp:nvSpPr>
        <dsp:cNvPr id="0" name=""/>
        <dsp:cNvSpPr/>
      </dsp:nvSpPr>
      <dsp:spPr>
        <a:xfrm>
          <a:off x="0" y="211784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2. Data Link</a:t>
          </a:r>
        </a:p>
      </dsp:txBody>
      <dsp:txXfrm>
        <a:off x="18277" y="2136125"/>
        <a:ext cx="2853902" cy="337846"/>
      </dsp:txXfrm>
    </dsp:sp>
    <dsp:sp modelId="{A8F23E7F-8774-4995-B1D8-AA5F73CD4C04}">
      <dsp:nvSpPr>
        <dsp:cNvPr id="0" name=""/>
        <dsp:cNvSpPr/>
      </dsp:nvSpPr>
      <dsp:spPr>
        <a:xfrm>
          <a:off x="0" y="2538328"/>
          <a:ext cx="2890456" cy="3744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1. Physical</a:t>
          </a:r>
        </a:p>
      </dsp:txBody>
      <dsp:txXfrm>
        <a:off x="18277" y="2556605"/>
        <a:ext cx="2853902" cy="337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E453-8499-40D9-B86A-5EDB284D533B}">
      <dsp:nvSpPr>
        <dsp:cNvPr id="0" name=""/>
        <dsp:cNvSpPr/>
      </dsp:nvSpPr>
      <dsp:spPr>
        <a:xfrm>
          <a:off x="0" y="0"/>
          <a:ext cx="2890456" cy="1157064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4. Application</a:t>
          </a:r>
        </a:p>
      </dsp:txBody>
      <dsp:txXfrm>
        <a:off x="56483" y="56483"/>
        <a:ext cx="2777490" cy="1044098"/>
      </dsp:txXfrm>
    </dsp:sp>
    <dsp:sp modelId="{8981257C-3B9A-468D-9EE7-3E93DCC5D9B3}">
      <dsp:nvSpPr>
        <dsp:cNvPr id="0" name=""/>
        <dsp:cNvSpPr/>
      </dsp:nvSpPr>
      <dsp:spPr>
        <a:xfrm>
          <a:off x="0" y="1252655"/>
          <a:ext cx="2890456" cy="3978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3. Transport</a:t>
          </a:r>
        </a:p>
      </dsp:txBody>
      <dsp:txXfrm>
        <a:off x="19419" y="1272074"/>
        <a:ext cx="2851618" cy="358962"/>
      </dsp:txXfrm>
    </dsp:sp>
    <dsp:sp modelId="{C8D872C6-DC15-4CF2-B495-1DD7157D3C43}">
      <dsp:nvSpPr>
        <dsp:cNvPr id="0" name=""/>
        <dsp:cNvSpPr/>
      </dsp:nvSpPr>
      <dsp:spPr>
        <a:xfrm>
          <a:off x="0" y="1699415"/>
          <a:ext cx="2890456" cy="397800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2. Internet</a:t>
          </a:r>
        </a:p>
      </dsp:txBody>
      <dsp:txXfrm>
        <a:off x="19419" y="1718834"/>
        <a:ext cx="2851618" cy="358962"/>
      </dsp:txXfrm>
    </dsp:sp>
    <dsp:sp modelId="{06B82E24-7133-461B-A412-C8A7AFE6A07E}">
      <dsp:nvSpPr>
        <dsp:cNvPr id="0" name=""/>
        <dsp:cNvSpPr/>
      </dsp:nvSpPr>
      <dsp:spPr>
        <a:xfrm>
          <a:off x="0" y="2146175"/>
          <a:ext cx="2890456" cy="735369"/>
        </a:xfrm>
        <a:prstGeom prst="roundRect">
          <a:avLst/>
        </a:prstGeom>
        <a:solidFill>
          <a:schemeClr val="bg1"/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1. Network Access</a:t>
          </a:r>
        </a:p>
      </dsp:txBody>
      <dsp:txXfrm>
        <a:off x="35898" y="2182073"/>
        <a:ext cx="2818660" cy="663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F0A6AF3A-C228-024A-8C2E-6E0FCC8DEC76}" type="datetimeFigureOut">
              <a:rPr lang="en-US" smtClean="0"/>
              <a:pPr/>
              <a:t>4/23/2018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F54EAC9-6F55-7344-9BAC-CED3200D9C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40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3429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6858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0287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371600" algn="l" defTabSz="685800" rtl="0" eaLnBrk="1" latinLnBrk="0" hangingPunct="1">
      <a:defRPr sz="9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have a decent understanding of the basics and be able to do something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9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than 10 numbers. Arabic numerals (decimal) has 10</a:t>
            </a:r>
          </a:p>
          <a:p>
            <a:r>
              <a:rPr lang="en-US" dirty="0"/>
              <a:t>Use alphabet A-F to make up the difference</a:t>
            </a:r>
          </a:p>
          <a:p>
            <a:r>
              <a:rPr lang="en-US" dirty="0"/>
              <a:t>After F, start over at 1-0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43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Commit powers of 2 and 16 to memory</a:t>
            </a:r>
          </a:p>
          <a:p>
            <a:r>
              <a:rPr lang="en-US" dirty="0"/>
              <a:t>Start with biggest power of 16, divide.</a:t>
            </a:r>
          </a:p>
          <a:p>
            <a:r>
              <a:rPr lang="en-US" dirty="0"/>
              <a:t>Subtract that power from the value</a:t>
            </a:r>
          </a:p>
          <a:p>
            <a:r>
              <a:rPr lang="en-US" dirty="0"/>
              <a:t>Repeat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3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Hex to decimal is straight multiplication by powers</a:t>
            </a:r>
          </a:p>
          <a:p>
            <a:r>
              <a:rPr lang="en-US" dirty="0"/>
              <a:t>Again, know the powers of 2 and 16 cold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40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is the same. Just powers of 2</a:t>
            </a:r>
          </a:p>
          <a:p>
            <a:r>
              <a:rPr lang="en-US" dirty="0"/>
              <a:t>Never convert decimal to binary.</a:t>
            </a:r>
          </a:p>
          <a:p>
            <a:r>
              <a:rPr lang="en-US" dirty="0"/>
              <a:t>Use hex as an intermediate step.</a:t>
            </a:r>
          </a:p>
          <a:p>
            <a:r>
              <a:rPr lang="en-US" dirty="0"/>
              <a:t>Converting hex to binary is just converting bytes to bits</a:t>
            </a:r>
          </a:p>
          <a:p>
            <a:r>
              <a:rPr lang="en-US" dirty="0"/>
              <a:t>What does that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03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normal terminology.</a:t>
            </a:r>
          </a:p>
          <a:p>
            <a:r>
              <a:rPr lang="en-US" dirty="0"/>
              <a:t>A bit is just a single pulse of electricity, a high or low voltage</a:t>
            </a:r>
          </a:p>
          <a:p>
            <a:r>
              <a:rPr lang="en-US" dirty="0"/>
              <a:t>Foundation of computing and data transfer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37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counting is awkward at first</a:t>
            </a:r>
          </a:p>
          <a:p>
            <a:r>
              <a:rPr lang="en-US" dirty="0"/>
              <a:t>Kind of calm and relaxing</a:t>
            </a:r>
          </a:p>
          <a:p>
            <a:r>
              <a:rPr lang="en-US" dirty="0"/>
              <a:t>Mostly memorize 0-F 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29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Simple. Convert the numbers from hex to binary and concatenate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42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for packet headers and addressing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328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in memory addressing</a:t>
            </a:r>
          </a:p>
          <a:p>
            <a:r>
              <a:rPr lang="en-US" dirty="0"/>
              <a:t>Sometimes useful in packet headers</a:t>
            </a:r>
          </a:p>
          <a:p>
            <a:r>
              <a:rPr lang="en-US" dirty="0"/>
              <a:t>Values like ports and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6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relevant in most forensics, most attacks, or most engineering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58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811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fragmentation – covering if time permits</a:t>
            </a:r>
          </a:p>
          <a:p>
            <a:r>
              <a:rPr lang="en-US" dirty="0"/>
              <a:t>IP header length multiplied by 4 for length in bytes</a:t>
            </a:r>
          </a:p>
          <a:p>
            <a:r>
              <a:rPr lang="en-US" dirty="0"/>
              <a:t>Type of Service – aka differentiated services for ECN</a:t>
            </a:r>
          </a:p>
          <a:p>
            <a:r>
              <a:rPr lang="en-US" dirty="0"/>
              <a:t>TTL Router that changes it to 0 discards</a:t>
            </a:r>
          </a:p>
          <a:p>
            <a:r>
              <a:rPr lang="en-US" dirty="0"/>
              <a:t>Protocol field – determines transport-layer protocol</a:t>
            </a:r>
          </a:p>
          <a:p>
            <a:r>
              <a:rPr lang="en-US" dirty="0"/>
              <a:t>IP options – not common</a:t>
            </a:r>
          </a:p>
          <a:p>
            <a:r>
              <a:rPr lang="en-US" dirty="0"/>
              <a:t>Checksum just detects corruption – not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63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 with no response means blocked (firewall, IPS?)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07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Cover TCP flags</a:t>
            </a:r>
          </a:p>
          <a:p>
            <a:r>
              <a:rPr lang="en-US" dirty="0"/>
              <a:t>Mention TCP Options</a:t>
            </a:r>
          </a:p>
          <a:p>
            <a:r>
              <a:rPr lang="en-US" dirty="0"/>
              <a:t>Sequence number controls which conversation</a:t>
            </a:r>
          </a:p>
          <a:p>
            <a:r>
              <a:rPr lang="en-US" dirty="0"/>
              <a:t>Acknowledgement number controls where we are in conversation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97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for scanning and troubleshooting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99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 with no response means blocked (firewall, IPS?)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73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that IP is unreliable, so it supports UDP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52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23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32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Ack packet shows up as a . In TCP flags!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33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without cut</a:t>
            </a:r>
          </a:p>
          <a:p>
            <a:r>
              <a:rPr lang="en-US" dirty="0" err="1"/>
              <a:t>tshark</a:t>
            </a:r>
            <a:r>
              <a:rPr lang="en-US" dirty="0"/>
              <a:t> -r 2018-01-16-traffic-analysis-exercise.pcap -</a:t>
            </a:r>
            <a:r>
              <a:rPr lang="en-US" dirty="0" err="1"/>
              <a:t>nn</a:t>
            </a:r>
            <a:r>
              <a:rPr lang="en-US" dirty="0"/>
              <a:t> -Y 'http' 2&gt;&amp;1 | cut -f7 -d’ ‘</a:t>
            </a:r>
          </a:p>
          <a:p>
            <a:endParaRPr lang="en-US" dirty="0"/>
          </a:p>
          <a:p>
            <a:r>
              <a:rPr lang="en-US" dirty="0"/>
              <a:t>Spaces in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007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9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2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team</a:t>
            </a:r>
          </a:p>
          <a:p>
            <a:r>
              <a:rPr lang="en-US" dirty="0"/>
              <a:t>Engineering</a:t>
            </a:r>
          </a:p>
          <a:p>
            <a:r>
              <a:rPr lang="en-US" dirty="0"/>
              <a:t>Application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1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the de facto model until recently</a:t>
            </a:r>
          </a:p>
          <a:p>
            <a:r>
              <a:rPr lang="en-US" dirty="0"/>
              <a:t>Still used by many</a:t>
            </a:r>
          </a:p>
          <a:p>
            <a:r>
              <a:rPr lang="en-US" dirty="0"/>
              <a:t>Consistent references to “Layer 8” problems</a:t>
            </a:r>
          </a:p>
          <a:p>
            <a:r>
              <a:rPr lang="en-US" dirty="0"/>
              <a:t>Being replaced by TCP/IP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0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TCP/IP along-side the OSI model</a:t>
            </a:r>
          </a:p>
          <a:p>
            <a:r>
              <a:rPr lang="en-US" dirty="0"/>
              <a:t>Much simpler representation</a:t>
            </a:r>
          </a:p>
          <a:p>
            <a:r>
              <a:rPr lang="en-US" dirty="0"/>
              <a:t>-doesn’t help with ideas like SSL/TLS</a:t>
            </a:r>
          </a:p>
          <a:p>
            <a:r>
              <a:rPr lang="en-US" dirty="0"/>
              <a:t>Will try to remember to use the TCP/IP model in references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9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Encapsulation is going down the stack</a:t>
            </a:r>
          </a:p>
          <a:p>
            <a:r>
              <a:rPr lang="en-US" dirty="0"/>
              <a:t>Decapsulation is going back up</a:t>
            </a:r>
          </a:p>
          <a:p>
            <a:r>
              <a:rPr lang="en-US" dirty="0"/>
              <a:t>The payload and header of one level becomes the payload </a:t>
            </a:r>
            <a:r>
              <a:rPr lang="en-US"/>
              <a:t>of the next lower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6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move on to headers without understanding binary and hex numbers</a:t>
            </a:r>
          </a:p>
          <a:p>
            <a:r>
              <a:rPr lang="en-US" dirty="0"/>
              <a:t>Rarely need to go over 65535</a:t>
            </a:r>
          </a:p>
          <a:p>
            <a:r>
              <a:rPr lang="en-US" dirty="0"/>
              <a:t>Decimal can help make sense of hex and binary</a:t>
            </a:r>
          </a:p>
          <a:p>
            <a:r>
              <a:rPr lang="en-US" dirty="0"/>
              <a:t>Each column is just a base 10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2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Hex to decimal and vice versa is a pain.</a:t>
            </a:r>
          </a:p>
          <a:p>
            <a:r>
              <a:rPr lang="en-US" dirty="0"/>
              <a:t>Decimal to hex, lots of divide, subtract, repeat</a:t>
            </a:r>
          </a:p>
          <a:p>
            <a:r>
              <a:rPr lang="en-US" dirty="0"/>
              <a:t>Hex to decimal is not so bad. Multiply each column by its power of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4EAC9-6F55-7344-9BAC-CED3200D9C2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4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767" y="594818"/>
            <a:ext cx="7878634" cy="479769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767" y="1500127"/>
            <a:ext cx="7878634" cy="1241822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87056"/>
            <a:ext cx="4648200" cy="36552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7097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9463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1935507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935507"/>
            <a:ext cx="76200" cy="11778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7271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5"/>
            <a:ext cx="6858000" cy="600308"/>
          </a:xfrm>
        </p:spPr>
        <p:txBody>
          <a:bodyPr anchor="t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485140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3670662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3670662" cy="2983677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9090" y="587744"/>
            <a:ext cx="6858000" cy="605179"/>
          </a:xfrm>
        </p:spPr>
        <p:txBody>
          <a:bodyPr anchor="t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090" y="1500524"/>
            <a:ext cx="6858000" cy="124142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54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/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79029" y="4827782"/>
            <a:ext cx="446099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CA" sz="800" dirty="0">
                <a:solidFill>
                  <a:schemeClr val="bg1"/>
                </a:solidFill>
              </a:rPr>
              <a:t>Confidential. Not to be copied, distributed, or reproduced without prior approval. </a:t>
            </a:r>
          </a:p>
        </p:txBody>
      </p:sp>
    </p:spTree>
    <p:extLst>
      <p:ext uri="{BB962C8B-B14F-4D97-AF65-F5344CB8AC3E}">
        <p14:creationId xmlns:p14="http://schemas.microsoft.com/office/powerpoint/2010/main" val="1589253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58" y="588557"/>
            <a:ext cx="7978741" cy="706287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9"/>
          <p:cNvSpPr>
            <a:spLocks noGrp="1"/>
          </p:cNvSpPr>
          <p:nvPr>
            <p:ph sz="quarter" idx="10"/>
          </p:nvPr>
        </p:nvSpPr>
        <p:spPr>
          <a:xfrm>
            <a:off x="649090" y="1498936"/>
            <a:ext cx="7974210" cy="25523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88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2495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504951"/>
            <a:ext cx="3867150" cy="288924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896" y="1504951"/>
            <a:ext cx="3867150" cy="2889249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28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60" y="589610"/>
            <a:ext cx="7886700" cy="6708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3609" y="1500755"/>
            <a:ext cx="3868737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609" y="2119880"/>
            <a:ext cx="3868737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62521" y="1500755"/>
            <a:ext cx="3887788" cy="619125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521" y="2119880"/>
            <a:ext cx="3887788" cy="2305282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7528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37937" y="3062037"/>
            <a:ext cx="0" cy="208146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155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979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6" y="4783059"/>
            <a:ext cx="461953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936" y="588161"/>
            <a:ext cx="7878547" cy="653288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63" y="1499832"/>
            <a:ext cx="7885424" cy="112514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6537" y="588243"/>
            <a:ext cx="7886700" cy="7273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6538" y="1507826"/>
            <a:ext cx="3868340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538" y="2125760"/>
            <a:ext cx="3868340" cy="2399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501148"/>
            <a:ext cx="388739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19082"/>
            <a:ext cx="3887391" cy="24061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04950"/>
            <a:ext cx="3409188" cy="2945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 rot="10800000" flipH="1" flipV="1">
            <a:off x="663562" y="1789352"/>
            <a:ext cx="45719" cy="2350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812800" y="1789352"/>
            <a:ext cx="2336800" cy="23508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771900" y="1789352"/>
            <a:ext cx="4744641" cy="617934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3771900" y="2407286"/>
            <a:ext cx="4744641" cy="1732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2817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4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1736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6008127" y="1694259"/>
            <a:ext cx="2534560" cy="2128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Rectangle 11"/>
          <p:cNvSpPr/>
          <p:nvPr userDrawn="1"/>
        </p:nvSpPr>
        <p:spPr>
          <a:xfrm rot="16200000" flipH="1">
            <a:off x="1077318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16200000" flipH="1">
            <a:off x="3761352" y="1075338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rot="16200000" flipH="1">
            <a:off x="6445386" y="1075336"/>
            <a:ext cx="45719" cy="9049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672" y="590549"/>
            <a:ext cx="7886700" cy="74734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672" y="1504950"/>
            <a:ext cx="7886700" cy="29792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" y="4712316"/>
            <a:ext cx="199173" cy="282883"/>
          </a:xfrm>
          <a:prstGeom prst="rect">
            <a:avLst/>
          </a:prstGeom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8168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5" r:id="rId5"/>
    <p:sldLayoutId id="2147483685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86" r:id="rId12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tx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.AppleSystemUIFont" charset="-120"/>
        <a:buChar char="-"/>
        <a:defRPr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7700" y="586607"/>
            <a:ext cx="7886700" cy="68648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46" y="1504950"/>
            <a:ext cx="7886700" cy="24744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7" y="4676808"/>
            <a:ext cx="453172" cy="350178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195641" y="4780915"/>
            <a:ext cx="1876388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869A38CF-E133-2243-90F7-979D11E866BA}" type="datetime4">
              <a:rPr lang="en-US" smtClean="0"/>
              <a:pPr/>
              <a:t>April 23, 2018</a:t>
            </a:fld>
            <a:endParaRPr lang="en-CA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329636" cy="1828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00E6A5BD-C011-4A45-AA3A-201790FB7F2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99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1" r:id="rId2"/>
    <p:sldLayoutId id="2147483682" r:id="rId3"/>
    <p:sldLayoutId id="2147483683" r:id="rId4"/>
    <p:sldLayoutId id="2147483680" r:id="rId5"/>
    <p:sldLayoutId id="2147483673" r:id="rId6"/>
    <p:sldLayoutId id="2147483674" r:id="rId7"/>
    <p:sldLayoutId id="2147483675" r:id="rId8"/>
    <p:sldLayoutId id="2147483676" r:id="rId9"/>
    <p:sldLayoutId id="2147483678" r:id="rId10"/>
    <p:sldLayoutId id="2147483684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4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20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050" kern="120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.AppleSystemUIFont" charset="-120"/>
        <a:buChar char="-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ranger-cha.blogspot.com/2015/02/following-trail-http-referer-header.html" TargetMode="Externa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giodump.blogspot.com/" TargetMode="External"/><Relationship Id="rId2" Type="http://schemas.openxmlformats.org/officeDocument/2006/relationships/hyperlink" Target="https://malware.dontneedcoffe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oot-me.org/" TargetMode="External"/><Relationship Id="rId4" Type="http://schemas.openxmlformats.org/officeDocument/2006/relationships/hyperlink" Target="https://www.malware-traffic-analysis.net/" TargetMode="Externa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shark.org/docs/dfref/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595013"/>
            <a:ext cx="1996222" cy="6372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49090" y="1885498"/>
            <a:ext cx="6858000" cy="912779"/>
          </a:xfrm>
        </p:spPr>
        <p:txBody>
          <a:bodyPr>
            <a:noAutofit/>
          </a:bodyPr>
          <a:lstStyle/>
          <a:p>
            <a:r>
              <a:rPr lang="en-US" sz="3200" dirty="0"/>
              <a:t>Introduction to Network Traffic Analysis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49090" y="2848286"/>
            <a:ext cx="6858000" cy="265037"/>
          </a:xfrm>
        </p:spPr>
        <p:txBody>
          <a:bodyPr/>
          <a:lstStyle/>
          <a:p>
            <a:r>
              <a:rPr lang="en-US" dirty="0"/>
              <a:t>Stephen Deck, GSE, OSCE, CISSP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 rot="16200000">
            <a:off x="6590866" y="2757781"/>
            <a:ext cx="3697765" cy="1967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" dirty="0">
                <a:solidFill>
                  <a:schemeClr val="tx2"/>
                </a:solidFill>
              </a:rPr>
              <a:t>BE </a:t>
            </a:r>
            <a:r>
              <a:rPr lang="en-US" sz="1000" dirty="0"/>
              <a:t>INFORMED.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STRATEGIC.</a:t>
            </a:r>
            <a:r>
              <a:rPr lang="en-US" sz="1000" dirty="0">
                <a:solidFill>
                  <a:schemeClr val="tx2"/>
                </a:solidFill>
              </a:rPr>
              <a:t> BE </a:t>
            </a:r>
            <a:r>
              <a:rPr lang="en-US" sz="1000" dirty="0"/>
              <a:t>SECURE.</a:t>
            </a:r>
          </a:p>
        </p:txBody>
      </p:sp>
    </p:spTree>
    <p:extLst>
      <p:ext uri="{BB962C8B-B14F-4D97-AF65-F5344CB8AC3E}">
        <p14:creationId xmlns:p14="http://schemas.microsoft.com/office/powerpoint/2010/main" val="157208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189521"/>
          </a:xfrm>
        </p:spPr>
        <p:txBody>
          <a:bodyPr>
            <a:normAutofit/>
          </a:bodyPr>
          <a:lstStyle/>
          <a:p>
            <a:r>
              <a:rPr lang="en-US" sz="2000" dirty="0"/>
              <a:t>Base 16 (normal counting is decimal, base 10)</a:t>
            </a:r>
          </a:p>
          <a:p>
            <a:r>
              <a:rPr lang="en-US" sz="2000" dirty="0"/>
              <a:t>Decimal to Hex : Divide by powers of 16, ignore remainders</a:t>
            </a:r>
          </a:p>
          <a:p>
            <a:r>
              <a:rPr lang="en-US" sz="2000" dirty="0"/>
              <a:t>Hex to Decimal : Multiply by powers of 16</a:t>
            </a:r>
          </a:p>
          <a:p>
            <a:r>
              <a:rPr lang="en-US" sz="2000" dirty="0"/>
              <a:t>Prefixed by 0x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73735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&amp; Tail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head -n </a:t>
            </a:r>
            <a:r>
              <a:rPr lang="en-US" sz="2800" i="1" dirty="0"/>
              <a:t>number</a:t>
            </a:r>
            <a:endParaRPr lang="en-US" sz="2800" dirty="0"/>
          </a:p>
          <a:p>
            <a:pPr lvl="1"/>
            <a:r>
              <a:rPr lang="en-US" sz="2800" dirty="0"/>
              <a:t>Get top </a:t>
            </a:r>
            <a:r>
              <a:rPr lang="en-US" sz="2800" i="1" dirty="0"/>
              <a:t>number</a:t>
            </a:r>
            <a:r>
              <a:rPr lang="en-US" sz="2800" dirty="0"/>
              <a:t> rows (default 10)</a:t>
            </a:r>
          </a:p>
          <a:p>
            <a:r>
              <a:rPr lang="en-US" sz="2800" dirty="0"/>
              <a:t>tail -n </a:t>
            </a:r>
            <a:r>
              <a:rPr lang="en-US" sz="2800" i="1" dirty="0"/>
              <a:t>number</a:t>
            </a:r>
          </a:p>
          <a:p>
            <a:pPr lvl="1"/>
            <a:r>
              <a:rPr lang="en-US" sz="2800" dirty="0"/>
              <a:t>Get last </a:t>
            </a:r>
            <a:r>
              <a:rPr lang="en-US" sz="2800" i="1" dirty="0"/>
              <a:t>number</a:t>
            </a:r>
            <a:r>
              <a:rPr lang="en-US" sz="2800" dirty="0"/>
              <a:t> rows (default 10)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79883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10 Destination Ports – New Connections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101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C6933-0654-4D4D-BB9B-1FE47064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9" y="1387897"/>
            <a:ext cx="8022981" cy="23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15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/ Line 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2387"/>
            <a:ext cx="7885728" cy="3644544"/>
          </a:xfrm>
        </p:spPr>
        <p:txBody>
          <a:bodyPr>
            <a:normAutofit/>
          </a:bodyPr>
          <a:lstStyle/>
          <a:p>
            <a:r>
              <a:rPr lang="en-US" sz="2800" dirty="0" err="1"/>
              <a:t>wc</a:t>
            </a:r>
            <a:endParaRPr lang="en-US" sz="2800" dirty="0"/>
          </a:p>
          <a:p>
            <a:r>
              <a:rPr lang="en-US" sz="2800" dirty="0" err="1"/>
              <a:t>wc</a:t>
            </a:r>
            <a:r>
              <a:rPr lang="en-US" sz="2800" dirty="0"/>
              <a:t> -l</a:t>
            </a:r>
          </a:p>
          <a:p>
            <a:pPr lvl="1"/>
            <a:r>
              <a:rPr lang="en-US" sz="2800" dirty="0"/>
              <a:t>Count lines</a:t>
            </a:r>
          </a:p>
          <a:p>
            <a:r>
              <a:rPr lang="en-US" sz="2800" dirty="0"/>
              <a:t>Answer “how many ports” and “how many hosts” questions</a:t>
            </a:r>
          </a:p>
          <a:p>
            <a:pPr marL="3429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99691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2387"/>
            <a:ext cx="7885728" cy="3644544"/>
          </a:xfrm>
        </p:spPr>
        <p:txBody>
          <a:bodyPr>
            <a:normAutofit/>
          </a:bodyPr>
          <a:lstStyle/>
          <a:p>
            <a:r>
              <a:rPr lang="en-US" sz="2800" dirty="0" err="1"/>
              <a:t>xxd</a:t>
            </a:r>
            <a:endParaRPr lang="en-US" sz="2800" dirty="0"/>
          </a:p>
          <a:p>
            <a:pPr lvl="1"/>
            <a:r>
              <a:rPr lang="en-US" sz="2800" dirty="0"/>
              <a:t>Decode ASCII to hex and hex to ASCII</a:t>
            </a:r>
          </a:p>
          <a:p>
            <a:pPr lvl="1"/>
            <a:r>
              <a:rPr lang="en-US" sz="2800" dirty="0" err="1"/>
              <a:t>xxd</a:t>
            </a:r>
            <a:r>
              <a:rPr lang="en-US" sz="2800" dirty="0"/>
              <a:t> -r -p</a:t>
            </a:r>
          </a:p>
          <a:p>
            <a:pPr lvl="2"/>
            <a:r>
              <a:rPr lang="en-US" sz="2600" dirty="0"/>
              <a:t>Hex to ASCII</a:t>
            </a:r>
          </a:p>
          <a:p>
            <a:r>
              <a:rPr lang="en-US" sz="2800" dirty="0"/>
              <a:t>Base64</a:t>
            </a:r>
          </a:p>
          <a:p>
            <a:pPr lvl="1"/>
            <a:r>
              <a:rPr lang="en-US" sz="2800" dirty="0"/>
              <a:t>Encode/decode base64 encoded content</a:t>
            </a:r>
          </a:p>
          <a:p>
            <a:pPr lvl="1"/>
            <a:r>
              <a:rPr lang="en-US" sz="2800" dirty="0"/>
              <a:t>Decode: base64 -d</a:t>
            </a:r>
          </a:p>
          <a:p>
            <a:pPr lvl="1"/>
            <a:r>
              <a:rPr lang="en-US" sz="2800" dirty="0"/>
              <a:t>Encode: base64 -e</a:t>
            </a:r>
          </a:p>
          <a:p>
            <a:pPr marL="3429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53191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-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frags.pcap</a:t>
            </a:r>
            <a:endParaRPr lang="en-US" sz="2000" dirty="0"/>
          </a:p>
          <a:p>
            <a:pPr lvl="1"/>
            <a:r>
              <a:rPr lang="en-US" sz="2000" dirty="0"/>
              <a:t>Why might only 1 host have responded to the ICMP echo request?</a:t>
            </a:r>
          </a:p>
          <a:p>
            <a:r>
              <a:rPr lang="en-US" sz="2000" dirty="0"/>
              <a:t>frags2.pcap</a:t>
            </a:r>
          </a:p>
          <a:p>
            <a:pPr lvl="1"/>
            <a:r>
              <a:rPr lang="en-US" sz="2000" dirty="0"/>
              <a:t>What was the server’s response code?</a:t>
            </a:r>
          </a:p>
          <a:p>
            <a:pPr lvl="1"/>
            <a:r>
              <a:rPr lang="en-US" sz="2000" dirty="0"/>
              <a:t>What URL was probably requested?</a:t>
            </a:r>
          </a:p>
        </p:txBody>
      </p:sp>
    </p:spTree>
    <p:extLst>
      <p:ext uri="{BB962C8B-B14F-4D97-AF65-F5344CB8AC3E}">
        <p14:creationId xmlns:p14="http://schemas.microsoft.com/office/powerpoint/2010/main" val="14741662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- Scanning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Which host was performing scanning?</a:t>
            </a:r>
          </a:p>
          <a:p>
            <a:pPr lvl="1"/>
            <a:r>
              <a:rPr lang="en-US" sz="2000" dirty="0"/>
              <a:t>Which host was the scan target?</a:t>
            </a:r>
          </a:p>
          <a:p>
            <a:pPr lvl="1"/>
            <a:r>
              <a:rPr lang="en-US" sz="2000" dirty="0"/>
              <a:t>How many TCP ports were scanned?</a:t>
            </a:r>
          </a:p>
          <a:p>
            <a:pPr lvl="1"/>
            <a:r>
              <a:rPr lang="en-US" sz="2000" dirty="0"/>
              <a:t>How many UDP ports were scanned?</a:t>
            </a:r>
          </a:p>
          <a:p>
            <a:pPr lvl="1"/>
            <a:r>
              <a:rPr lang="en-US" sz="2000" dirty="0"/>
              <a:t>Which TCP ports were open?</a:t>
            </a:r>
          </a:p>
          <a:p>
            <a:pPr lvl="1"/>
            <a:r>
              <a:rPr lang="en-US" sz="2000" dirty="0"/>
              <a:t>What may have caused the scan behavior after 12:04:10?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47291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Fragmentation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frags.pcap</a:t>
            </a:r>
            <a:endParaRPr lang="en-US" sz="2000" dirty="0"/>
          </a:p>
          <a:p>
            <a:pPr lvl="1"/>
            <a:r>
              <a:rPr lang="en-US" sz="2000" dirty="0"/>
              <a:t>Why might only 1 host have responded to the ICMP echo request?</a:t>
            </a:r>
          </a:p>
          <a:p>
            <a:pPr lvl="2"/>
            <a:r>
              <a:rPr lang="en-US" sz="1800" dirty="0"/>
              <a:t>Fragmented ICMP blocked by Google, but not by local router</a:t>
            </a:r>
          </a:p>
          <a:p>
            <a:r>
              <a:rPr lang="en-US" sz="2000" dirty="0"/>
              <a:t>frags2.pcap</a:t>
            </a:r>
          </a:p>
          <a:p>
            <a:pPr lvl="1"/>
            <a:r>
              <a:rPr lang="en-US" sz="2000" dirty="0"/>
              <a:t>What was the server’s response code?</a:t>
            </a:r>
          </a:p>
          <a:p>
            <a:pPr lvl="2"/>
            <a:r>
              <a:rPr lang="en-US" sz="1800" dirty="0"/>
              <a:t>301</a:t>
            </a:r>
          </a:p>
          <a:p>
            <a:pPr lvl="1"/>
            <a:r>
              <a:rPr lang="en-US" sz="2000" dirty="0"/>
              <a:t>What URL was probably requested?</a:t>
            </a:r>
          </a:p>
          <a:p>
            <a:pPr lvl="2"/>
            <a:r>
              <a:rPr lang="en-US" sz="1800" dirty="0"/>
              <a:t>www.google.com</a:t>
            </a:r>
          </a:p>
        </p:txBody>
      </p:sp>
    </p:spTree>
    <p:extLst>
      <p:ext uri="{BB962C8B-B14F-4D97-AF65-F5344CB8AC3E}">
        <p14:creationId xmlns:p14="http://schemas.microsoft.com/office/powerpoint/2010/main" val="15188768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nmap.pcap</a:t>
            </a:r>
            <a:endParaRPr lang="en-US" sz="2800" dirty="0"/>
          </a:p>
          <a:p>
            <a:pPr lvl="1"/>
            <a:r>
              <a:rPr lang="en-US" sz="2800" dirty="0"/>
              <a:t>Which host was performing scanning?</a:t>
            </a:r>
          </a:p>
          <a:p>
            <a:pPr lvl="2"/>
            <a:r>
              <a:rPr lang="en-US" sz="2400" dirty="0"/>
              <a:t>192.168.2.175</a:t>
            </a:r>
          </a:p>
          <a:p>
            <a:pPr lvl="2"/>
            <a:r>
              <a:rPr lang="en-US" sz="2400" dirty="0" err="1"/>
              <a:t>tcpdump</a:t>
            </a:r>
            <a:r>
              <a:rPr lang="en-US" sz="2400" dirty="0"/>
              <a:t> -r </a:t>
            </a:r>
            <a:r>
              <a:rPr lang="en-US" sz="2400" dirty="0" err="1"/>
              <a:t>nmap.pcap</a:t>
            </a:r>
            <a:r>
              <a:rPr lang="en-US" sz="2400" dirty="0"/>
              <a:t> -</a:t>
            </a:r>
            <a:r>
              <a:rPr lang="en-US" sz="2400" dirty="0" err="1"/>
              <a:t>nn</a:t>
            </a:r>
            <a:r>
              <a:rPr lang="en-US" sz="2400" dirty="0"/>
              <a:t> '</a:t>
            </a:r>
            <a:r>
              <a:rPr lang="en-US" sz="2400" dirty="0" err="1"/>
              <a:t>tcp</a:t>
            </a:r>
            <a:r>
              <a:rPr lang="en-US" sz="2400" dirty="0"/>
              <a:t>[13]=0x02' | cut -f3 -d' ' | cut -f1-4 -d '.' | sort | </a:t>
            </a:r>
            <a:r>
              <a:rPr lang="en-US" sz="2400" dirty="0" err="1"/>
              <a:t>uniq</a:t>
            </a:r>
            <a:r>
              <a:rPr lang="en-US" sz="2400" dirty="0"/>
              <a:t> -c | sort -n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6CA13-C6DB-474D-9827-7FA86FD5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61" y="3545996"/>
            <a:ext cx="5715149" cy="10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041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nmap.pcap</a:t>
            </a:r>
            <a:endParaRPr lang="en-US" sz="2800" dirty="0"/>
          </a:p>
          <a:p>
            <a:pPr lvl="1"/>
            <a:r>
              <a:rPr lang="en-US" sz="2800" dirty="0"/>
              <a:t>Which host was the scan target?</a:t>
            </a:r>
          </a:p>
          <a:p>
            <a:pPr lvl="2"/>
            <a:r>
              <a:rPr lang="en-US" sz="2400" dirty="0"/>
              <a:t>192.168.2.75</a:t>
            </a:r>
          </a:p>
          <a:p>
            <a:pPr lvl="2"/>
            <a:r>
              <a:rPr lang="en-US" sz="2400" dirty="0" err="1"/>
              <a:t>tcpdump</a:t>
            </a:r>
            <a:r>
              <a:rPr lang="en-US" sz="2400" dirty="0"/>
              <a:t> -r </a:t>
            </a:r>
            <a:r>
              <a:rPr lang="en-US" sz="2400" dirty="0" err="1"/>
              <a:t>nmap.pcap</a:t>
            </a:r>
            <a:r>
              <a:rPr lang="en-US" sz="2400" dirty="0"/>
              <a:t> -</a:t>
            </a:r>
            <a:r>
              <a:rPr lang="en-US" sz="2400" dirty="0" err="1"/>
              <a:t>nn</a:t>
            </a:r>
            <a:r>
              <a:rPr lang="en-US" sz="2400" dirty="0"/>
              <a:t> '</a:t>
            </a:r>
            <a:r>
              <a:rPr lang="en-US" sz="2400" dirty="0" err="1"/>
              <a:t>tcp</a:t>
            </a:r>
            <a:r>
              <a:rPr lang="en-US" sz="2400" dirty="0"/>
              <a:t>[13]=0x02' | cut -f5 -d' ' | cut -f1-4 -d '.' | sort | </a:t>
            </a:r>
            <a:r>
              <a:rPr lang="en-US" sz="2400" dirty="0" err="1"/>
              <a:t>uniq</a:t>
            </a:r>
            <a:r>
              <a:rPr lang="en-US" sz="2400" dirty="0"/>
              <a:t> -c | sort –n</a:t>
            </a:r>
          </a:p>
          <a:p>
            <a:pPr lvl="2"/>
            <a:endParaRPr lang="en-US" sz="1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EB47D-7918-4EF9-8C6E-A47F8950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590" y="3495257"/>
            <a:ext cx="5698820" cy="9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69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109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How many TCP ports were scanned?</a:t>
            </a:r>
          </a:p>
          <a:p>
            <a:pPr lvl="2"/>
            <a:r>
              <a:rPr lang="en-US" sz="1800" dirty="0"/>
              <a:t>1000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tcp</a:t>
            </a:r>
            <a:r>
              <a:rPr lang="en-US" sz="1800" dirty="0"/>
              <a:t>[13]=0x02 &amp;&amp; </a:t>
            </a:r>
            <a:r>
              <a:rPr lang="en-US" sz="1800" dirty="0" err="1"/>
              <a:t>src</a:t>
            </a:r>
            <a:r>
              <a:rPr lang="en-US" sz="1800" dirty="0"/>
              <a:t> host 192.168.2.175 &amp;&amp; </a:t>
            </a:r>
            <a:r>
              <a:rPr lang="en-US" sz="1800" dirty="0" err="1"/>
              <a:t>dst</a:t>
            </a:r>
            <a:r>
              <a:rPr lang="en-US" sz="1800" dirty="0"/>
              <a:t> host 192.168.2.75'| cut -f 5 -d'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| </a:t>
            </a:r>
            <a:r>
              <a:rPr lang="en-US" sz="1800" dirty="0" err="1"/>
              <a:t>wc</a:t>
            </a:r>
            <a:r>
              <a:rPr lang="en-US" sz="1800" dirty="0"/>
              <a:t> –l</a:t>
            </a:r>
          </a:p>
          <a:p>
            <a:pPr lvl="1"/>
            <a:r>
              <a:rPr lang="en-US" sz="2000" dirty="0"/>
              <a:t>How many UDP ports were scanned?</a:t>
            </a:r>
          </a:p>
          <a:p>
            <a:pPr lvl="2"/>
            <a:r>
              <a:rPr lang="en-US" sz="1800" dirty="0"/>
              <a:t>30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udp</a:t>
            </a:r>
            <a:r>
              <a:rPr lang="en-US" sz="1800" dirty="0"/>
              <a:t> &amp;&amp; </a:t>
            </a:r>
            <a:r>
              <a:rPr lang="en-US" sz="1800" dirty="0" err="1"/>
              <a:t>src</a:t>
            </a:r>
            <a:r>
              <a:rPr lang="en-US" sz="1800" dirty="0"/>
              <a:t> host 192.168.2.175 &amp;&amp; </a:t>
            </a:r>
            <a:r>
              <a:rPr lang="en-US" sz="1800" dirty="0" err="1"/>
              <a:t>dst</a:t>
            </a:r>
            <a:r>
              <a:rPr lang="en-US" sz="1800" dirty="0"/>
              <a:t> host 192.168.2.75'| cut -f 5 -d'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| </a:t>
            </a:r>
            <a:r>
              <a:rPr lang="en-US" sz="1800" dirty="0" err="1"/>
              <a:t>wc</a:t>
            </a:r>
            <a:r>
              <a:rPr lang="en-US" sz="1800" dirty="0"/>
              <a:t> -l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633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 Hex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</a:t>
            </a:fld>
            <a:endParaRPr lang="en-CA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8967A5-4609-4EEF-A1C5-FF91F8808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71063"/>
              </p:ext>
            </p:extLst>
          </p:nvPr>
        </p:nvGraphicFramePr>
        <p:xfrm>
          <a:off x="648672" y="964222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05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869240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FB32A-F31C-4DEF-8346-7D7A045B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57343"/>
              </p:ext>
            </p:extLst>
          </p:nvPr>
        </p:nvGraphicFramePr>
        <p:xfrm>
          <a:off x="4495017" y="964221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705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869240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1459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830354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Which TCP ports were open?</a:t>
            </a:r>
          </a:p>
          <a:p>
            <a:pPr lvl="2"/>
            <a:r>
              <a:rPr lang="en-US" sz="1800" dirty="0"/>
              <a:t>1025,1026,1027,1031,1032,1034,135,139,2869,3306,445,5357</a:t>
            </a:r>
          </a:p>
          <a:p>
            <a:pPr lvl="2"/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tcpdump</a:t>
            </a:r>
            <a:r>
              <a:rPr lang="en-US" sz="1800" dirty="0"/>
              <a:t> -r </a:t>
            </a:r>
            <a:r>
              <a:rPr lang="en-US" sz="1800" dirty="0" err="1"/>
              <a:t>nmap.pcap</a:t>
            </a:r>
            <a:r>
              <a:rPr lang="en-US" sz="1800" dirty="0"/>
              <a:t> -</a:t>
            </a:r>
            <a:r>
              <a:rPr lang="en-US" sz="1800" dirty="0" err="1"/>
              <a:t>nn</a:t>
            </a:r>
            <a:r>
              <a:rPr lang="en-US" sz="1800" dirty="0"/>
              <a:t> '</a:t>
            </a:r>
            <a:r>
              <a:rPr lang="en-US" sz="1800" dirty="0" err="1"/>
              <a:t>tcp</a:t>
            </a:r>
            <a:r>
              <a:rPr lang="en-US" sz="1800" dirty="0"/>
              <a:t>[13]=0x12 &amp;&amp; </a:t>
            </a:r>
            <a:r>
              <a:rPr lang="en-US" sz="1800" dirty="0" err="1"/>
              <a:t>dst</a:t>
            </a:r>
            <a:r>
              <a:rPr lang="en-US" sz="1800" dirty="0"/>
              <a:t> host 192.168.2.175 &amp;&amp; </a:t>
            </a:r>
            <a:r>
              <a:rPr lang="en-US" sz="1800" dirty="0" err="1"/>
              <a:t>src</a:t>
            </a:r>
            <a:r>
              <a:rPr lang="en-US" sz="1800" dirty="0"/>
              <a:t> host 192.168.2.75'| cut -f 3 -d' ' | cut -f5 -d'.'| cut -f1 -d':' | sort | </a:t>
            </a:r>
            <a:r>
              <a:rPr lang="en-US" sz="1800" dirty="0" err="1"/>
              <a:t>uniq</a:t>
            </a:r>
            <a:r>
              <a:rPr lang="en-US" sz="1800" dirty="0"/>
              <a:t> 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FCF686-143E-45B6-828A-333B501C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65" y="1504949"/>
            <a:ext cx="2667070" cy="250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930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Exercise – Scanning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3469815" cy="3171982"/>
          </a:xfrm>
        </p:spPr>
        <p:txBody>
          <a:bodyPr>
            <a:normAutofit/>
          </a:bodyPr>
          <a:lstStyle/>
          <a:p>
            <a:r>
              <a:rPr lang="en-US" sz="2000" dirty="0" err="1"/>
              <a:t>nmap.pcap</a:t>
            </a:r>
            <a:endParaRPr lang="en-US" sz="2000" dirty="0"/>
          </a:p>
          <a:p>
            <a:pPr lvl="1"/>
            <a:r>
              <a:rPr lang="en-US" sz="2000" dirty="0"/>
              <a:t>What may have caused the scan behavior after 12:04:10?</a:t>
            </a:r>
          </a:p>
          <a:p>
            <a:pPr lvl="1"/>
            <a:r>
              <a:rPr lang="en-US" sz="2000" dirty="0"/>
              <a:t>Firewall enabled that does not reset connections</a:t>
            </a:r>
          </a:p>
          <a:p>
            <a:pPr lvl="1"/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14A70-64EF-44BC-B727-0C15C426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42" y="1337896"/>
            <a:ext cx="4136680" cy="328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810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3 – Common Protocols</a:t>
            </a:r>
          </a:p>
        </p:txBody>
      </p:sp>
    </p:spTree>
    <p:extLst>
      <p:ext uri="{BB962C8B-B14F-4D97-AF65-F5344CB8AC3E}">
        <p14:creationId xmlns:p14="http://schemas.microsoft.com/office/powerpoint/2010/main" val="26148920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3 – Common Protocols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HTTP</a:t>
            </a:r>
          </a:p>
          <a:p>
            <a:pPr>
              <a:buFontTx/>
              <a:buChar char="-"/>
            </a:pPr>
            <a:r>
              <a:rPr lang="en-US" sz="1800" dirty="0"/>
              <a:t>SSL</a:t>
            </a:r>
          </a:p>
          <a:p>
            <a:pPr>
              <a:buFontTx/>
              <a:buChar char="-"/>
            </a:pPr>
            <a:r>
              <a:rPr lang="en-US" sz="1800" dirty="0"/>
              <a:t>ARP (not app layer)</a:t>
            </a:r>
          </a:p>
          <a:p>
            <a:pPr>
              <a:buFontTx/>
              <a:buChar char="-"/>
            </a:pPr>
            <a:r>
              <a:rPr lang="en-US" sz="1800" dirty="0"/>
              <a:t>DNS</a:t>
            </a:r>
          </a:p>
          <a:p>
            <a:pPr>
              <a:buFontTx/>
              <a:buChar char="-"/>
            </a:pPr>
            <a:r>
              <a:rPr lang="en-US" sz="1800" dirty="0"/>
              <a:t>FTP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9354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ED9C2-6A46-4DD2-9902-540AF91CC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251" y="1198255"/>
            <a:ext cx="4356384" cy="335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438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Extremely common</a:t>
            </a:r>
          </a:p>
          <a:p>
            <a:r>
              <a:rPr lang="en-US" sz="2800" dirty="0"/>
              <a:t>Source of most infections</a:t>
            </a:r>
          </a:p>
          <a:p>
            <a:r>
              <a:rPr lang="en-US" sz="2800" dirty="0"/>
              <a:t>Often permitted through firewalls</a:t>
            </a:r>
          </a:p>
          <a:p>
            <a:r>
              <a:rPr lang="en-US" sz="2800" dirty="0"/>
              <a:t>Use 2015-08-31-traffic-analysis-exercise.pcap for examples (from malware-traffic-analysis.net)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37890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27F29C-8889-453A-B5E3-B0882E990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2" y="893709"/>
            <a:ext cx="8572072" cy="37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0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2756-BFEF-489E-8637-6D94D9BB7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012" y="1083089"/>
            <a:ext cx="5677048" cy="29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091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HTTP Response Headers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Referer</a:t>
            </a:r>
            <a:r>
              <a:rPr lang="en-US" sz="2800" dirty="0"/>
              <a:t>”</a:t>
            </a:r>
          </a:p>
          <a:p>
            <a:pPr lvl="1"/>
            <a:r>
              <a:rPr lang="en-US" sz="2800" dirty="0"/>
              <a:t>Tells which page caused the current request</a:t>
            </a:r>
          </a:p>
          <a:p>
            <a:pPr lvl="1"/>
            <a:r>
              <a:rPr lang="en-US" sz="2800" dirty="0"/>
              <a:t>May be blank if referred from HTTP to HTTPS</a:t>
            </a:r>
          </a:p>
          <a:p>
            <a:r>
              <a:rPr lang="en-US" sz="2800" dirty="0"/>
              <a:t>Location</a:t>
            </a:r>
          </a:p>
          <a:p>
            <a:pPr lvl="1"/>
            <a:r>
              <a:rPr lang="en-US" sz="2800" dirty="0"/>
              <a:t>30X responses send user to “Location” header value</a:t>
            </a:r>
          </a:p>
          <a:p>
            <a:r>
              <a:rPr lang="en-US" sz="2800" dirty="0"/>
              <a:t>Content-Type</a:t>
            </a:r>
          </a:p>
          <a:p>
            <a:pPr lvl="1"/>
            <a:r>
              <a:rPr lang="en-US" sz="2800" dirty="0"/>
              <a:t>Tells how to interpret server response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690450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Only certain ways to load content</a:t>
            </a:r>
          </a:p>
          <a:p>
            <a:pPr lvl="1"/>
            <a:r>
              <a:rPr lang="en-US" sz="2800" dirty="0"/>
              <a:t>30X response code</a:t>
            </a:r>
          </a:p>
          <a:p>
            <a:pPr lvl="1"/>
            <a:r>
              <a:rPr lang="en-US" sz="2800" dirty="0" err="1"/>
              <a:t>iframe</a:t>
            </a:r>
            <a:endParaRPr lang="en-US" sz="2800" dirty="0"/>
          </a:p>
          <a:p>
            <a:pPr lvl="1"/>
            <a:r>
              <a:rPr lang="en-US" sz="2800" dirty="0"/>
              <a:t>script</a:t>
            </a:r>
          </a:p>
          <a:p>
            <a:pPr lvl="1"/>
            <a:r>
              <a:rPr lang="en-US" sz="2800" dirty="0"/>
              <a:t>meta refresh</a:t>
            </a:r>
          </a:p>
          <a:p>
            <a:r>
              <a:rPr lang="en-US" sz="2800" dirty="0">
                <a:hlinkClick r:id="rId2"/>
              </a:rPr>
              <a:t>http://ranger-cha.blogspot.com/2015/02/following-trail-http-referer-header.html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83047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119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Starting from an alert…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BF70E-CED4-4BF8-81C3-836E5310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47" y="2051327"/>
            <a:ext cx="7304505" cy="20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to Hex Conversion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5A0C0-474F-4FDD-AC17-215C01F8BEEA}"/>
              </a:ext>
            </a:extLst>
          </p:cNvPr>
          <p:cNvSpPr txBox="1"/>
          <p:nvPr/>
        </p:nvSpPr>
        <p:spPr>
          <a:xfrm>
            <a:off x="609600" y="1337896"/>
            <a:ext cx="48018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8080/4096 = 1.xxxx</a:t>
            </a:r>
          </a:p>
          <a:p>
            <a:r>
              <a:rPr lang="en-US" sz="2400" dirty="0"/>
              <a:t>8080-(4096*1) = 3984</a:t>
            </a:r>
          </a:p>
          <a:p>
            <a:r>
              <a:rPr lang="en-US" sz="2400" dirty="0"/>
              <a:t>3984/256 = 15.xxxx</a:t>
            </a:r>
          </a:p>
          <a:p>
            <a:r>
              <a:rPr lang="en-US" sz="2400" dirty="0"/>
              <a:t>3984-(15*256) = 144</a:t>
            </a:r>
          </a:p>
          <a:p>
            <a:r>
              <a:rPr lang="en-US" sz="2400" dirty="0"/>
              <a:t>144/16 = 9.0</a:t>
            </a:r>
          </a:p>
          <a:p>
            <a:endParaRPr lang="en-US" sz="2400" dirty="0"/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C272-F1C9-46C9-BEF4-E9EA9E3B027A}"/>
              </a:ext>
            </a:extLst>
          </p:cNvPr>
          <p:cNvSpPr txBox="1"/>
          <p:nvPr/>
        </p:nvSpPr>
        <p:spPr>
          <a:xfrm>
            <a:off x="6155961" y="1414072"/>
            <a:ext cx="224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  <a:r>
              <a:rPr lang="en-US" sz="2000" baseline="30000" dirty="0"/>
              <a:t>0</a:t>
            </a:r>
            <a:r>
              <a:rPr lang="en-US" sz="2000" dirty="0"/>
              <a:t> = 1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1</a:t>
            </a:r>
            <a:r>
              <a:rPr lang="en-US" sz="2000" dirty="0"/>
              <a:t> = 16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2</a:t>
            </a:r>
            <a:r>
              <a:rPr lang="en-US" sz="2000" dirty="0"/>
              <a:t> = 256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3</a:t>
            </a:r>
            <a:r>
              <a:rPr lang="en-US" sz="2000" dirty="0"/>
              <a:t> = 4096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4</a:t>
            </a:r>
            <a:r>
              <a:rPr lang="en-US" sz="2000" dirty="0"/>
              <a:t> = 65536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5C7BA-C7AD-4B16-8441-4F3C47DE624C}"/>
              </a:ext>
            </a:extLst>
          </p:cNvPr>
          <p:cNvSpPr txBox="1"/>
          <p:nvPr/>
        </p:nvSpPr>
        <p:spPr>
          <a:xfrm>
            <a:off x="734518" y="3352800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 F 9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548F5-B169-4970-9574-22EEF6AC14BA}"/>
              </a:ext>
            </a:extLst>
          </p:cNvPr>
          <p:cNvSpPr txBox="1"/>
          <p:nvPr/>
        </p:nvSpPr>
        <p:spPr>
          <a:xfrm>
            <a:off x="734518" y="4027357"/>
            <a:ext cx="215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  <a:r>
              <a:rPr lang="en-US" sz="1800" baseline="30000" dirty="0"/>
              <a:t>3</a:t>
            </a:r>
            <a:r>
              <a:rPr lang="en-US" sz="1800" dirty="0"/>
              <a:t>| 16</a:t>
            </a:r>
            <a:r>
              <a:rPr lang="en-US" sz="1800" baseline="30000" dirty="0"/>
              <a:t>2 </a:t>
            </a:r>
            <a:r>
              <a:rPr lang="en-US" sz="1800" dirty="0"/>
              <a:t>| 16</a:t>
            </a:r>
            <a:r>
              <a:rPr lang="en-US" sz="1800" baseline="30000" dirty="0"/>
              <a:t>1 </a:t>
            </a:r>
            <a:r>
              <a:rPr lang="en-US" sz="1800" dirty="0"/>
              <a:t>| 16</a:t>
            </a:r>
            <a:r>
              <a:rPr lang="en-US" sz="1800" baseline="30000" dirty="0"/>
              <a:t>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72717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Use source port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59F0E-9798-4BB7-A779-D4176E65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16" y="2091863"/>
            <a:ext cx="6961596" cy="211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43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Follow TCP stream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C9A5F-BDAA-4129-A4A7-456AF9D1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33" y="2068085"/>
            <a:ext cx="7095606" cy="204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690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</a:t>
            </a:r>
            <a:r>
              <a:rPr lang="en-US" sz="2800" dirty="0" err="1"/>
              <a:t>iframe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E86291-C6C1-46AE-8027-9940D989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10" y="1986218"/>
            <a:ext cx="7634391" cy="258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03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123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AC00F-0EA9-41FE-9116-808C75C0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52" y="1257218"/>
            <a:ext cx="7060337" cy="1732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785CB-AEC6-4B4D-807E-F8B0FE3BD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9" y="3143883"/>
            <a:ext cx="8176974" cy="13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04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E60A6-B4EA-459F-B5F8-E6B81E73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88" y="1660047"/>
            <a:ext cx="7570296" cy="21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31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After finding the exploit, work backwards from the alert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49028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72447" y="4783059"/>
            <a:ext cx="427706" cy="182880"/>
          </a:xfrm>
        </p:spPr>
        <p:txBody>
          <a:bodyPr/>
          <a:lstStyle/>
          <a:p>
            <a:fld id="{00E6A5BD-C011-4A45-AA3A-201790FB7F2B}" type="slidenum">
              <a:rPr lang="en-CA" smtClean="0"/>
              <a:pPr/>
              <a:t>126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DD614-53AF-4CFB-8702-BBE7441C0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911" y="1477024"/>
            <a:ext cx="5377684" cy="300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639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happened?</a:t>
            </a:r>
          </a:p>
          <a:p>
            <a:pPr lvl="1"/>
            <a:r>
              <a:rPr lang="en-US" sz="2800" dirty="0"/>
              <a:t>User went to google</a:t>
            </a:r>
          </a:p>
          <a:p>
            <a:pPr lvl="1"/>
            <a:r>
              <a:rPr lang="en-US" sz="2800" dirty="0"/>
              <a:t>Clicked on a link</a:t>
            </a:r>
          </a:p>
          <a:p>
            <a:pPr lvl="1"/>
            <a:r>
              <a:rPr lang="en-US" sz="2800" dirty="0"/>
              <a:t>web.feeddigest.com</a:t>
            </a:r>
          </a:p>
          <a:p>
            <a:pPr lvl="1"/>
            <a:r>
              <a:rPr lang="en-US" sz="2800" dirty="0"/>
              <a:t>302 redirect to vitaminsthatrock.com</a:t>
            </a:r>
          </a:p>
          <a:p>
            <a:pPr lvl="1"/>
            <a:r>
              <a:rPr lang="en-US" sz="2800" dirty="0" err="1"/>
              <a:t>iframe</a:t>
            </a:r>
            <a:r>
              <a:rPr lang="en-US" sz="2800" dirty="0"/>
              <a:t> to vclphjybj.ioxbpjgtqvwqfzmwhn.ga:13390</a:t>
            </a:r>
          </a:p>
          <a:p>
            <a:pPr lvl="1"/>
            <a:r>
              <a:rPr lang="en-US" sz="2800" dirty="0"/>
              <a:t>Loaded flash exploit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47484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Forensics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Why bother?</a:t>
            </a:r>
          </a:p>
          <a:p>
            <a:pPr lvl="1"/>
            <a:r>
              <a:rPr lang="en-US" sz="2800" dirty="0"/>
              <a:t>Effective blocks</a:t>
            </a:r>
          </a:p>
          <a:p>
            <a:pPr lvl="1"/>
            <a:r>
              <a:rPr lang="en-US" sz="2800" dirty="0"/>
              <a:t>Supply malware analysis teams</a:t>
            </a:r>
          </a:p>
          <a:p>
            <a:pPr lvl="1"/>
            <a:r>
              <a:rPr lang="en-US" sz="2800" dirty="0"/>
              <a:t>Effective threat intelligence</a:t>
            </a:r>
          </a:p>
          <a:p>
            <a:pPr lvl="1"/>
            <a:r>
              <a:rPr lang="en-US" sz="2800" dirty="0"/>
              <a:t>Build statistics</a:t>
            </a:r>
          </a:p>
          <a:p>
            <a:pPr lvl="1"/>
            <a:r>
              <a:rPr lang="en-US" sz="2800" dirty="0"/>
              <a:t>Notify compromised sites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08169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129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Becoming more common</a:t>
            </a:r>
          </a:p>
          <a:p>
            <a:r>
              <a:rPr lang="en-US" sz="2800" dirty="0"/>
              <a:t>Uses public key infrastructure (PKI)</a:t>
            </a:r>
          </a:p>
          <a:p>
            <a:r>
              <a:rPr lang="en-US" sz="2800" dirty="0"/>
              <a:t>Encrypts other protocols (often HTTP)</a:t>
            </a:r>
          </a:p>
          <a:p>
            <a:r>
              <a:rPr lang="en-US" sz="2800" dirty="0"/>
              <a:t>Can authenticate the client, but not common</a:t>
            </a:r>
          </a:p>
          <a:p>
            <a:r>
              <a:rPr lang="en-US" sz="2800" dirty="0"/>
              <a:t>Often permitted through firewalls</a:t>
            </a:r>
          </a:p>
          <a:p>
            <a:r>
              <a:rPr lang="en-US" sz="2800" dirty="0" err="1"/>
              <a:t>ssl_pcap_example.pcap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172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Decimal Conversion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EC272-F1C9-46C9-BEF4-E9EA9E3B027A}"/>
              </a:ext>
            </a:extLst>
          </p:cNvPr>
          <p:cNvSpPr txBox="1"/>
          <p:nvPr/>
        </p:nvSpPr>
        <p:spPr>
          <a:xfrm>
            <a:off x="6155961" y="1414072"/>
            <a:ext cx="22461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16</a:t>
            </a:r>
            <a:r>
              <a:rPr lang="en-US" sz="2000" baseline="30000" dirty="0"/>
              <a:t>0</a:t>
            </a:r>
            <a:r>
              <a:rPr lang="en-US" sz="2000" dirty="0"/>
              <a:t> = 1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1</a:t>
            </a:r>
            <a:r>
              <a:rPr lang="en-US" sz="2000" dirty="0"/>
              <a:t> = 16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2</a:t>
            </a:r>
            <a:r>
              <a:rPr lang="en-US" sz="2000" dirty="0"/>
              <a:t> = 256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3</a:t>
            </a:r>
            <a:r>
              <a:rPr lang="en-US" sz="2000" dirty="0"/>
              <a:t> = 4096</a:t>
            </a:r>
          </a:p>
          <a:p>
            <a:r>
              <a:rPr lang="en-US" sz="2000" dirty="0"/>
              <a:t>16</a:t>
            </a:r>
            <a:r>
              <a:rPr lang="en-US" sz="2000" baseline="30000" dirty="0"/>
              <a:t>4</a:t>
            </a:r>
            <a:r>
              <a:rPr lang="en-US" sz="2000" dirty="0"/>
              <a:t> = 65536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5C7BA-C7AD-4B16-8441-4F3C47DE624C}"/>
              </a:ext>
            </a:extLst>
          </p:cNvPr>
          <p:cNvSpPr txBox="1"/>
          <p:nvPr/>
        </p:nvSpPr>
        <p:spPr>
          <a:xfrm>
            <a:off x="648672" y="1414072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1 F 9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9548F5-B169-4970-9574-22EEF6AC14BA}"/>
              </a:ext>
            </a:extLst>
          </p:cNvPr>
          <p:cNvSpPr txBox="1"/>
          <p:nvPr/>
        </p:nvSpPr>
        <p:spPr>
          <a:xfrm>
            <a:off x="648672" y="2088629"/>
            <a:ext cx="2153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16</a:t>
            </a:r>
            <a:r>
              <a:rPr lang="en-US" sz="1800" baseline="30000" dirty="0"/>
              <a:t>3</a:t>
            </a:r>
            <a:r>
              <a:rPr lang="en-US" sz="1800" dirty="0"/>
              <a:t>| 16</a:t>
            </a:r>
            <a:r>
              <a:rPr lang="en-US" sz="1800" baseline="30000" dirty="0"/>
              <a:t>2 </a:t>
            </a:r>
            <a:r>
              <a:rPr lang="en-US" sz="1800" dirty="0"/>
              <a:t>| 16</a:t>
            </a:r>
            <a:r>
              <a:rPr lang="en-US" sz="1800" baseline="30000" dirty="0"/>
              <a:t>1 </a:t>
            </a:r>
            <a:r>
              <a:rPr lang="en-US" sz="1800" dirty="0"/>
              <a:t>| 16</a:t>
            </a:r>
            <a:r>
              <a:rPr lang="en-US" sz="1800" baseline="30000" dirty="0"/>
              <a:t>0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9DC101-28EA-4E14-AD7C-CAE52E34F011}"/>
              </a:ext>
            </a:extLst>
          </p:cNvPr>
          <p:cNvSpPr txBox="1"/>
          <p:nvPr/>
        </p:nvSpPr>
        <p:spPr>
          <a:xfrm>
            <a:off x="648672" y="2622852"/>
            <a:ext cx="53923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1(4096) + 15(256)</a:t>
            </a:r>
            <a:r>
              <a:rPr lang="en-US" sz="2400" baseline="30000" dirty="0"/>
              <a:t> </a:t>
            </a:r>
            <a:r>
              <a:rPr lang="en-US" sz="2400" dirty="0"/>
              <a:t>+ 9(16)</a:t>
            </a:r>
            <a:r>
              <a:rPr lang="en-US" sz="2400" baseline="30000" dirty="0"/>
              <a:t> </a:t>
            </a:r>
            <a:r>
              <a:rPr lang="en-US" sz="2400" dirty="0"/>
              <a:t>+ 0(1) = ?</a:t>
            </a:r>
          </a:p>
          <a:p>
            <a:r>
              <a:rPr lang="en-US" sz="2400" dirty="0"/>
              <a:t>4096+3840+144+0 = 8080</a:t>
            </a:r>
          </a:p>
          <a:p>
            <a:endParaRPr lang="en-US" sz="1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5254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Connection Steps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TCP handshake</a:t>
            </a:r>
          </a:p>
          <a:p>
            <a:r>
              <a:rPr lang="en-US" sz="2800" dirty="0"/>
              <a:t>Client hello (supported protocols &amp; cipher suites)</a:t>
            </a:r>
          </a:p>
          <a:p>
            <a:r>
              <a:rPr lang="en-US" sz="2800" dirty="0"/>
              <a:t>Server cert &amp; key exchange (selected protocol &amp; cipher suite)</a:t>
            </a:r>
          </a:p>
          <a:p>
            <a:r>
              <a:rPr lang="en-US" sz="2800" dirty="0"/>
              <a:t>Client session key &amp; change cipher spec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58126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Handshake in 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E102F-350F-4E24-8B6E-211EC7D5F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86" y="1425998"/>
            <a:ext cx="8180828" cy="229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09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– What do we know?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supported protocols and cipher suites</a:t>
            </a:r>
          </a:p>
          <a:p>
            <a:pPr lvl="1"/>
            <a:r>
              <a:rPr lang="en-US" sz="2800" dirty="0"/>
              <a:t>Client public key if used</a:t>
            </a:r>
          </a:p>
          <a:p>
            <a:r>
              <a:rPr lang="en-US" sz="2800" dirty="0"/>
              <a:t>Server selected protocol and cipher suite</a:t>
            </a:r>
          </a:p>
          <a:p>
            <a:r>
              <a:rPr lang="en-US" sz="2800" dirty="0"/>
              <a:t>Server public certificate</a:t>
            </a:r>
          </a:p>
          <a:p>
            <a:pPr lvl="1"/>
            <a:r>
              <a:rPr lang="en-US" sz="2800" dirty="0"/>
              <a:t>May have site name in cert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4272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Need to decrypt the session key</a:t>
            </a:r>
          </a:p>
          <a:p>
            <a:r>
              <a:rPr lang="en-US" sz="2800" dirty="0"/>
              <a:t>Does not work with Diffie-Hellman key exchange</a:t>
            </a:r>
          </a:p>
          <a:p>
            <a:r>
              <a:rPr lang="en-US" sz="2800" dirty="0"/>
              <a:t>Client encryption info is ephemeral</a:t>
            </a:r>
          </a:p>
          <a:p>
            <a:pPr lvl="1"/>
            <a:r>
              <a:rPr lang="en-US" sz="2800" dirty="0"/>
              <a:t>Can enable SSL key logging in browser</a:t>
            </a:r>
          </a:p>
          <a:p>
            <a:r>
              <a:rPr lang="en-US" sz="2800" dirty="0"/>
              <a:t>Server private key can decrypt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8058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A1756F-FF9E-4FC6-BB2D-7AC1FC72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58" y="964222"/>
            <a:ext cx="4837877" cy="377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480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Decryption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135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DCCDE-3BA7-47FD-9959-0EFB5F35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12" y="1034508"/>
            <a:ext cx="5063376" cy="353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869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Resolve MAC address to IP address</a:t>
            </a:r>
          </a:p>
          <a:p>
            <a:r>
              <a:rPr lang="en-US" sz="2800" dirty="0"/>
              <a:t>Stays within broadcast domain</a:t>
            </a:r>
          </a:p>
          <a:p>
            <a:r>
              <a:rPr lang="en-US" sz="2800" dirty="0"/>
              <a:t>Request and response packets</a:t>
            </a:r>
          </a:p>
          <a:p>
            <a:r>
              <a:rPr lang="en-US" sz="2800" dirty="0"/>
              <a:t>No security</a:t>
            </a:r>
          </a:p>
          <a:p>
            <a:pPr lvl="1"/>
            <a:r>
              <a:rPr lang="en-US" sz="2800" dirty="0"/>
              <a:t>Allows </a:t>
            </a:r>
            <a:r>
              <a:rPr lang="en-US" sz="2800" dirty="0" err="1"/>
              <a:t>MitM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835095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137</a:t>
            </a:fld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83E889-ABD5-48A2-8C13-A82600C075CB}"/>
              </a:ext>
            </a:extLst>
          </p:cNvPr>
          <p:cNvSpPr/>
          <p:nvPr/>
        </p:nvSpPr>
        <p:spPr>
          <a:xfrm>
            <a:off x="514065" y="1196861"/>
            <a:ext cx="8020334" cy="93714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FDFAF4-E7E1-46F2-BD71-453CB80732D2}"/>
              </a:ext>
            </a:extLst>
          </p:cNvPr>
          <p:cNvSpPr txBox="1"/>
          <p:nvPr/>
        </p:nvSpPr>
        <p:spPr>
          <a:xfrm>
            <a:off x="419665" y="1311519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Type (Word)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59C49-0835-4539-AD70-F393FACEEC82}"/>
              </a:ext>
            </a:extLst>
          </p:cNvPr>
          <p:cNvSpPr txBox="1"/>
          <p:nvPr/>
        </p:nvSpPr>
        <p:spPr>
          <a:xfrm>
            <a:off x="1207261" y="1307643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Protocol Type (Word)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23A4F-8601-403D-B1C6-F29FCADF57F2}"/>
              </a:ext>
            </a:extLst>
          </p:cNvPr>
          <p:cNvSpPr txBox="1"/>
          <p:nvPr/>
        </p:nvSpPr>
        <p:spPr>
          <a:xfrm>
            <a:off x="2020441" y="1316991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Size</a:t>
            </a:r>
          </a:p>
          <a:p>
            <a:pPr algn="ctr"/>
            <a:r>
              <a:rPr lang="en-US" dirty="0"/>
              <a:t>(Byte)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DC2A4-EBB8-4461-AD18-1E5FC1F3EEC9}"/>
              </a:ext>
            </a:extLst>
          </p:cNvPr>
          <p:cNvSpPr txBox="1"/>
          <p:nvPr/>
        </p:nvSpPr>
        <p:spPr>
          <a:xfrm>
            <a:off x="2826400" y="1326588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Protocol Size</a:t>
            </a:r>
          </a:p>
          <a:p>
            <a:pPr algn="ctr"/>
            <a:r>
              <a:rPr lang="en-US" dirty="0"/>
              <a:t>(Byte)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6D499E-B551-4B1C-9334-EC2F4724987C}"/>
              </a:ext>
            </a:extLst>
          </p:cNvPr>
          <p:cNvSpPr txBox="1"/>
          <p:nvPr/>
        </p:nvSpPr>
        <p:spPr>
          <a:xfrm>
            <a:off x="3557413" y="1326837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Opcode</a:t>
            </a:r>
          </a:p>
          <a:p>
            <a:pPr algn="ctr"/>
            <a:r>
              <a:rPr lang="en-US" dirty="0"/>
              <a:t>(Word)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318DB-81DC-48E1-B698-CA1F53957383}"/>
              </a:ext>
            </a:extLst>
          </p:cNvPr>
          <p:cNvSpPr txBox="1"/>
          <p:nvPr/>
        </p:nvSpPr>
        <p:spPr>
          <a:xfrm>
            <a:off x="4321686" y="1301137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Sender MAC</a:t>
            </a:r>
          </a:p>
          <a:p>
            <a:pPr algn="ctr"/>
            <a:r>
              <a:rPr lang="en-US" dirty="0"/>
              <a:t>(6 Bytes)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A80159-9BC6-416E-B9E8-28E4F767EFDA}"/>
              </a:ext>
            </a:extLst>
          </p:cNvPr>
          <p:cNvSpPr txBox="1"/>
          <p:nvPr/>
        </p:nvSpPr>
        <p:spPr>
          <a:xfrm>
            <a:off x="5198748" y="1320333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Sender IP</a:t>
            </a:r>
          </a:p>
          <a:p>
            <a:pPr algn="ctr"/>
            <a:r>
              <a:rPr lang="en-US" dirty="0"/>
              <a:t>(4 Bytes)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C3467-6B8C-4849-9594-4C16B80AB18B}"/>
              </a:ext>
            </a:extLst>
          </p:cNvPr>
          <p:cNvSpPr txBox="1"/>
          <p:nvPr/>
        </p:nvSpPr>
        <p:spPr>
          <a:xfrm>
            <a:off x="6279943" y="1301139"/>
            <a:ext cx="10963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</a:t>
            </a:r>
          </a:p>
          <a:p>
            <a:pPr algn="ctr"/>
            <a:r>
              <a:rPr lang="en-US" dirty="0"/>
              <a:t>MAC</a:t>
            </a:r>
          </a:p>
          <a:p>
            <a:pPr algn="ctr"/>
            <a:r>
              <a:rPr lang="en-US" dirty="0"/>
              <a:t>(6 Bytes)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3456A-D8D0-44CE-9C6F-2A882704312D}"/>
              </a:ext>
            </a:extLst>
          </p:cNvPr>
          <p:cNvSpPr txBox="1"/>
          <p:nvPr/>
        </p:nvSpPr>
        <p:spPr>
          <a:xfrm>
            <a:off x="7348078" y="1316991"/>
            <a:ext cx="1096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IP</a:t>
            </a:r>
          </a:p>
          <a:p>
            <a:pPr algn="ctr"/>
            <a:r>
              <a:rPr lang="en-US" dirty="0"/>
              <a:t>(4 Bytes)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8DD70B-C7A9-4C5D-A0BD-5DB6D4FA8162}"/>
              </a:ext>
            </a:extLst>
          </p:cNvPr>
          <p:cNvCxnSpPr/>
          <p:nvPr/>
        </p:nvCxnSpPr>
        <p:spPr>
          <a:xfrm>
            <a:off x="7402862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47F80B-B29D-45C9-A096-4313343D8996}"/>
              </a:ext>
            </a:extLst>
          </p:cNvPr>
          <p:cNvCxnSpPr/>
          <p:nvPr/>
        </p:nvCxnSpPr>
        <p:spPr>
          <a:xfrm>
            <a:off x="6244607" y="1196861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4960D4-EEB4-40AE-9824-3F38A4493904}"/>
              </a:ext>
            </a:extLst>
          </p:cNvPr>
          <p:cNvCxnSpPr/>
          <p:nvPr/>
        </p:nvCxnSpPr>
        <p:spPr>
          <a:xfrm>
            <a:off x="5276086" y="1190355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D24C27-0BA8-4DA6-98A5-8E21E42CC896}"/>
              </a:ext>
            </a:extLst>
          </p:cNvPr>
          <p:cNvCxnSpPr/>
          <p:nvPr/>
        </p:nvCxnSpPr>
        <p:spPr>
          <a:xfrm>
            <a:off x="4434474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781D14D-2C7A-4507-92C2-B825147B6B96}"/>
              </a:ext>
            </a:extLst>
          </p:cNvPr>
          <p:cNvCxnSpPr/>
          <p:nvPr/>
        </p:nvCxnSpPr>
        <p:spPr>
          <a:xfrm>
            <a:off x="3761184" y="1204429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617D7F-6928-45E5-AF16-B0CFE79CCC05}"/>
              </a:ext>
            </a:extLst>
          </p:cNvPr>
          <p:cNvCxnSpPr/>
          <p:nvPr/>
        </p:nvCxnSpPr>
        <p:spPr>
          <a:xfrm>
            <a:off x="2996910" y="1206207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44F7D2-D01E-47ED-B215-D4F68D9B9D61}"/>
              </a:ext>
            </a:extLst>
          </p:cNvPr>
          <p:cNvCxnSpPr/>
          <p:nvPr/>
        </p:nvCxnSpPr>
        <p:spPr>
          <a:xfrm>
            <a:off x="2178044" y="1196858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5F9EB-330C-4AE3-8AAF-88780D347374}"/>
              </a:ext>
            </a:extLst>
          </p:cNvPr>
          <p:cNvCxnSpPr/>
          <p:nvPr/>
        </p:nvCxnSpPr>
        <p:spPr>
          <a:xfrm>
            <a:off x="1377375" y="1190355"/>
            <a:ext cx="0" cy="93714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01E4C67-7035-42D6-ACDD-011DAD0D1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44" y="2236506"/>
            <a:ext cx="5761583" cy="231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634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 Resolution Protocol (ARP)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138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CF56C-5A96-4584-823C-55A9F700E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67" y="1557244"/>
            <a:ext cx="8271118" cy="22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766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Service (DNS)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139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Resolves host names to IP addresses</a:t>
            </a:r>
          </a:p>
          <a:p>
            <a:r>
              <a:rPr lang="en-US" sz="2800" dirty="0"/>
              <a:t>Often occurs before malicious traffic</a:t>
            </a:r>
          </a:p>
          <a:p>
            <a:r>
              <a:rPr lang="en-US" sz="2800" dirty="0"/>
              <a:t>Also used for data exfiltration</a:t>
            </a:r>
          </a:p>
          <a:p>
            <a:r>
              <a:rPr lang="en-US" sz="2800" dirty="0"/>
              <a:t>Usually UDP 53</a:t>
            </a:r>
          </a:p>
          <a:p>
            <a:pPr lvl="1"/>
            <a:r>
              <a:rPr lang="en-US" sz="2800" dirty="0"/>
              <a:t>Can be TCP 53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3044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000" dirty="0"/>
              <a:t>Base 2 </a:t>
            </a:r>
          </a:p>
          <a:p>
            <a:r>
              <a:rPr lang="en-US" sz="2000" dirty="0"/>
              <a:t>Decimal to Binary : Divide by powers of 2, ignore remainders</a:t>
            </a:r>
          </a:p>
          <a:p>
            <a:r>
              <a:rPr lang="en-US" sz="2000" dirty="0"/>
              <a:t>Binary to Decimal : Multiply by powers of 2</a:t>
            </a:r>
          </a:p>
          <a:p>
            <a:r>
              <a:rPr lang="en-US" sz="2000" dirty="0"/>
              <a:t>Hex to Binary : Direct conversion of bytes to bits</a:t>
            </a:r>
          </a:p>
          <a:p>
            <a:r>
              <a:rPr lang="en-US" sz="2000" dirty="0"/>
              <a:t>Binary to Hex : Direct conversion of bits to bytes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5002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Query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140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068E7-1FDD-41BF-BF79-C892C5D1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E0AE8-729E-47CD-BE97-E1327ED4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24" y="1937640"/>
            <a:ext cx="6543151" cy="1819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02386-D682-458D-B7E2-E0D8EB67A389}"/>
              </a:ext>
            </a:extLst>
          </p:cNvPr>
          <p:cNvSpPr txBox="1"/>
          <p:nvPr/>
        </p:nvSpPr>
        <p:spPr>
          <a:xfrm>
            <a:off x="2844228" y="4115959"/>
            <a:ext cx="3455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https://technet.microsoft.com/en-us/library/bb962025.aspx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752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Response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141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068E7-1FDD-41BF-BF79-C892C5D1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4F0A7-BA8F-49DC-A15E-57966E27B655}"/>
              </a:ext>
            </a:extLst>
          </p:cNvPr>
          <p:cNvSpPr txBox="1"/>
          <p:nvPr/>
        </p:nvSpPr>
        <p:spPr>
          <a:xfrm>
            <a:off x="2853491" y="4089115"/>
            <a:ext cx="34760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https://technet.microsoft.com/en-us/library/bb962025.aspx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51432-A71A-446E-AFA8-5E6B8EF2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94" y="1856515"/>
            <a:ext cx="5772612" cy="201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593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Recursion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142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65FE7-1E50-4002-929C-2EDFAFE0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743" y="1284564"/>
            <a:ext cx="6014514" cy="32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583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Odd Behavior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143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43872-4969-4548-A871-647191AD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81" y="1017773"/>
            <a:ext cx="7979437" cy="310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463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Transfer Protocol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Plaintext protocol for transferring files</a:t>
            </a:r>
          </a:p>
          <a:p>
            <a:r>
              <a:rPr lang="en-US" sz="2800" dirty="0"/>
              <a:t>May be wrapped in SSL (FTPS)</a:t>
            </a:r>
          </a:p>
          <a:p>
            <a:r>
              <a:rPr lang="en-US" sz="2800" dirty="0"/>
              <a:t>Not to be confused with SFTP (SSH file transfer)</a:t>
            </a:r>
          </a:p>
          <a:p>
            <a:r>
              <a:rPr lang="en-US" sz="2800" dirty="0"/>
              <a:t>USER command to send username</a:t>
            </a:r>
          </a:p>
          <a:p>
            <a:r>
              <a:rPr lang="en-US" sz="2800"/>
              <a:t>PASS command to send password</a:t>
            </a:r>
          </a:p>
          <a:p>
            <a:r>
              <a:rPr lang="en-US" sz="2800" dirty="0"/>
              <a:t>Two types of FTP, active and passive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75667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connects to server on port 21 (command channel)</a:t>
            </a:r>
          </a:p>
          <a:p>
            <a:r>
              <a:rPr lang="en-US" sz="2800" b="1" dirty="0"/>
              <a:t>Client gives server </a:t>
            </a:r>
            <a:r>
              <a:rPr lang="en-US" sz="2800" dirty="0"/>
              <a:t>an ephemeral port for data (data channel)</a:t>
            </a:r>
          </a:p>
          <a:p>
            <a:r>
              <a:rPr lang="en-US" sz="2800" b="1" dirty="0"/>
              <a:t>Server connects back to client </a:t>
            </a:r>
            <a:r>
              <a:rPr lang="en-US" sz="2800" dirty="0"/>
              <a:t>on data channel (</a:t>
            </a:r>
            <a:r>
              <a:rPr lang="en-US" sz="2800" b="1" dirty="0"/>
              <a:t>ephemeral source and destination</a:t>
            </a:r>
            <a:r>
              <a:rPr lang="en-US" sz="2800" dirty="0"/>
              <a:t>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960939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146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EA8FA-BE5F-4AD3-89F5-E0D1DA34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02" y="1337896"/>
            <a:ext cx="6951461" cy="26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43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Client connects to server on port 21 (command channel)</a:t>
            </a:r>
          </a:p>
          <a:p>
            <a:r>
              <a:rPr lang="en-US" sz="2800" b="1" dirty="0"/>
              <a:t>Server gives client </a:t>
            </a:r>
            <a:r>
              <a:rPr lang="en-US" sz="2800" dirty="0"/>
              <a:t>an ephemeral port for data (data channel)</a:t>
            </a:r>
          </a:p>
          <a:p>
            <a:r>
              <a:rPr lang="en-US" sz="2800" b="1" dirty="0"/>
              <a:t>Client connects to server</a:t>
            </a:r>
            <a:r>
              <a:rPr lang="en-US" sz="2800" dirty="0"/>
              <a:t> on data channel (source port 20)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171731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Mode FTP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148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8E96F-B648-4CA7-B699-7826CCC42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BED02-8A8E-4008-B54F-81210A08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42" y="998131"/>
            <a:ext cx="7685515" cy="37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6978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4 – </a:t>
            </a:r>
            <a:r>
              <a:rPr lang="en-US" sz="1600" dirty="0" err="1"/>
              <a:t>Scapy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151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Bits, Bytes, and Nibbles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000" dirty="0"/>
              <a:t>A bit is a single binary number, 1 or 0</a:t>
            </a:r>
          </a:p>
          <a:p>
            <a:r>
              <a:rPr lang="en-US" sz="2000" dirty="0"/>
              <a:t>A byte is 8 bits</a:t>
            </a:r>
          </a:p>
          <a:p>
            <a:r>
              <a:rPr lang="en-US" sz="2000" dirty="0"/>
              <a:t>A nibble is 4 bits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56F7C-FE08-4FE6-8594-500DC7D0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26" y="1848787"/>
            <a:ext cx="3242221" cy="264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6F722-51C8-42E9-B1EB-3F2B21902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30" y="2677917"/>
            <a:ext cx="3421472" cy="19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462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Python packet crafting library</a:t>
            </a:r>
          </a:p>
          <a:p>
            <a:r>
              <a:rPr lang="en-US" sz="2800" dirty="0"/>
              <a:t>Written by Philippe Biondi</a:t>
            </a:r>
          </a:p>
          <a:p>
            <a:r>
              <a:rPr lang="en-US" sz="2800" dirty="0"/>
              <a:t>Slow, but simple</a:t>
            </a:r>
          </a:p>
          <a:p>
            <a:pPr lvl="1"/>
            <a:r>
              <a:rPr lang="en-US" sz="2800" dirty="0"/>
              <a:t>Not great for broad scanning</a:t>
            </a:r>
          </a:p>
          <a:p>
            <a:r>
              <a:rPr lang="en-US" sz="2800" dirty="0"/>
              <a:t>Helpful for simulating odd behavior</a:t>
            </a:r>
          </a:p>
          <a:p>
            <a:r>
              <a:rPr lang="en-US" sz="2800" dirty="0"/>
              <a:t>Allows complex sequences of packets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13917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17965"/>
            <a:ext cx="7885728" cy="365896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Define each layer of a packet</a:t>
            </a:r>
          </a:p>
          <a:p>
            <a:r>
              <a:rPr lang="en-US" sz="3200" dirty="0"/>
              <a:t>Ping localhost</a:t>
            </a:r>
          </a:p>
          <a:p>
            <a:pPr lvl="1"/>
            <a:r>
              <a:rPr lang="sv-SE" sz="2400" dirty="0"/>
              <a:t>testpacket = IP(dst="127.0.0.1")/ICMP()</a:t>
            </a:r>
          </a:p>
          <a:p>
            <a:r>
              <a:rPr lang="sv-SE" sz="3200" dirty="0"/>
              <a:t>Connect to Bing on port 80 TCP</a:t>
            </a:r>
          </a:p>
          <a:p>
            <a:pPr lvl="1"/>
            <a:r>
              <a:rPr lang="sv-SE" sz="2400" dirty="0"/>
              <a:t>testpacket = IP(dst=”www.bing.com”)/TCP(dport=80)/”GET / HTTP/1.1\n\n”</a:t>
            </a:r>
          </a:p>
          <a:p>
            <a:pPr lvl="1"/>
            <a:r>
              <a:rPr lang="sv-SE" sz="2400" dirty="0"/>
              <a:t>Not going to work great</a:t>
            </a:r>
          </a:p>
          <a:p>
            <a:pPr lvl="2"/>
            <a:r>
              <a:rPr lang="sv-SE" sz="2000" dirty="0"/>
              <a:t>Data on SYN</a:t>
            </a:r>
          </a:p>
          <a:p>
            <a:pPr lvl="2"/>
            <a:r>
              <a:rPr lang="sv-SE" sz="2000" dirty="0"/>
              <a:t>Networking stack will reset the connection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15176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25980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ls(): list all object members</a:t>
            </a:r>
            <a:endParaRPr lang="sv-SE" sz="20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4232F-BE20-4D0B-A947-CF738E3B4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02" y="1527947"/>
            <a:ext cx="5591768" cy="27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887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object.summary</a:t>
            </a:r>
            <a:r>
              <a:rPr lang="en-US" sz="2800" dirty="0"/>
              <a:t>: list non-default field values</a:t>
            </a:r>
            <a:endParaRPr lang="sv-SE" sz="20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8C1BF-2B79-4E98-93F7-ECE28F07E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2" y="2323298"/>
            <a:ext cx="6928475" cy="102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6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useful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Resp</a:t>
            </a:r>
            <a:r>
              <a:rPr lang="en-US" sz="2800" dirty="0"/>
              <a:t>, </a:t>
            </a:r>
            <a:r>
              <a:rPr lang="en-US" sz="2800" dirty="0" err="1"/>
              <a:t>noresp</a:t>
            </a:r>
            <a:r>
              <a:rPr lang="en-US" sz="2800" dirty="0"/>
              <a:t> = </a:t>
            </a:r>
            <a:r>
              <a:rPr lang="en-US" sz="2800" dirty="0" err="1"/>
              <a:t>sr</a:t>
            </a:r>
            <a:r>
              <a:rPr lang="en-US" sz="2800" dirty="0"/>
              <a:t>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match responses. Store responses in </a:t>
            </a:r>
            <a:r>
              <a:rPr lang="en-US" sz="2800" dirty="0" err="1"/>
              <a:t>resp</a:t>
            </a:r>
            <a:r>
              <a:rPr lang="en-US" sz="2800" dirty="0"/>
              <a:t>, unanswered packets in </a:t>
            </a:r>
            <a:r>
              <a:rPr lang="en-US" sz="2800" dirty="0" err="1"/>
              <a:t>noresp</a:t>
            </a:r>
            <a:endParaRPr lang="en-US" sz="2800" dirty="0"/>
          </a:p>
          <a:p>
            <a:r>
              <a:rPr lang="en-US" sz="2800" dirty="0"/>
              <a:t>sr1(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match single response</a:t>
            </a:r>
          </a:p>
          <a:p>
            <a:r>
              <a:rPr lang="en-US" sz="2800" dirty="0"/>
              <a:t>send(</a:t>
            </a:r>
            <a:r>
              <a:rPr lang="en-US" sz="2800" dirty="0" err="1"/>
              <a:t>testpacket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Send packet, do not look for responses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536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Scapy</a:t>
            </a:r>
            <a:r>
              <a:rPr lang="en-US" dirty="0"/>
              <a:t> – notes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Native networking stack may get confused</a:t>
            </a:r>
          </a:p>
          <a:p>
            <a:pPr lvl="1"/>
            <a:r>
              <a:rPr lang="en-US" sz="2800" dirty="0"/>
              <a:t>Diagnose with </a:t>
            </a:r>
            <a:r>
              <a:rPr lang="en-US" sz="2800" dirty="0" err="1"/>
              <a:t>tcpdump</a:t>
            </a:r>
            <a:endParaRPr lang="en-US" sz="2800" dirty="0"/>
          </a:p>
          <a:p>
            <a:pPr lvl="1"/>
            <a:r>
              <a:rPr lang="en-US" sz="2800" dirty="0"/>
              <a:t>Use iptables to prevent it</a:t>
            </a:r>
          </a:p>
          <a:p>
            <a:pPr lvl="1"/>
            <a:r>
              <a:rPr lang="en-US" sz="2800" dirty="0"/>
              <a:t>iptables --save &gt;&gt; </a:t>
            </a:r>
            <a:r>
              <a:rPr lang="en-US" sz="2800" dirty="0" err="1"/>
              <a:t>iptables_original</a:t>
            </a:r>
            <a:endParaRPr lang="en-US" sz="2800" dirty="0"/>
          </a:p>
          <a:p>
            <a:pPr lvl="1"/>
            <a:r>
              <a:rPr lang="en-US" sz="2800" dirty="0"/>
              <a:t>iptables –A OUTPUT –p </a:t>
            </a:r>
            <a:r>
              <a:rPr lang="en-US" sz="2800" dirty="0" err="1"/>
              <a:t>tcp</a:t>
            </a:r>
            <a:r>
              <a:rPr lang="en-US" sz="2800" dirty="0"/>
              <a:t> –</a:t>
            </a:r>
            <a:r>
              <a:rPr lang="en-US" sz="2800" dirty="0" err="1"/>
              <a:t>tcp</a:t>
            </a:r>
            <a:r>
              <a:rPr lang="en-US" sz="2800" dirty="0"/>
              <a:t>-flags RST </a:t>
            </a:r>
            <a:r>
              <a:rPr lang="en-US" sz="2800" dirty="0" err="1"/>
              <a:t>RST</a:t>
            </a:r>
            <a:r>
              <a:rPr lang="en-US" sz="2800" dirty="0"/>
              <a:t> –j DROP</a:t>
            </a:r>
          </a:p>
          <a:p>
            <a:pPr lvl="2"/>
            <a:r>
              <a:rPr lang="en-US" sz="2600" dirty="0"/>
              <a:t>Fix using iptables --restore </a:t>
            </a:r>
            <a:r>
              <a:rPr lang="en-US" sz="2600" dirty="0" err="1"/>
              <a:t>iptables_original</a:t>
            </a:r>
            <a:r>
              <a:rPr lang="en-US" sz="2600" dirty="0"/>
              <a:t> or iptables --flush</a:t>
            </a:r>
          </a:p>
          <a:p>
            <a:r>
              <a:rPr lang="en-US" sz="2800" dirty="0"/>
              <a:t>Run </a:t>
            </a:r>
            <a:r>
              <a:rPr lang="en-US" sz="2800" dirty="0" err="1"/>
              <a:t>Scapy</a:t>
            </a:r>
            <a:r>
              <a:rPr lang="en-US" sz="2800" dirty="0"/>
              <a:t> as root</a:t>
            </a:r>
          </a:p>
          <a:p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425323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5 – Analysis Tips</a:t>
            </a:r>
          </a:p>
        </p:txBody>
      </p:sp>
    </p:spTree>
    <p:extLst>
      <p:ext uri="{BB962C8B-B14F-4D97-AF65-F5344CB8AC3E}">
        <p14:creationId xmlns:p14="http://schemas.microsoft.com/office/powerpoint/2010/main" val="14045343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External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Good egress filtering should block most external traffic</a:t>
            </a:r>
          </a:p>
          <a:p>
            <a:r>
              <a:rPr lang="en-US" sz="2800" dirty="0"/>
              <a:t>Permitted traffic should go through an intermediary</a:t>
            </a:r>
          </a:p>
          <a:p>
            <a:pPr lvl="1"/>
            <a:r>
              <a:rPr lang="en-US" sz="2800" dirty="0"/>
              <a:t>TCP:80 (HTTP)</a:t>
            </a:r>
          </a:p>
          <a:p>
            <a:pPr lvl="1"/>
            <a:r>
              <a:rPr lang="en-US" sz="2800" dirty="0"/>
              <a:t>TCP:443 (SSL)</a:t>
            </a:r>
          </a:p>
          <a:p>
            <a:pPr lvl="1"/>
            <a:r>
              <a:rPr lang="en-US" sz="2800" dirty="0"/>
              <a:t>UDP:123 (NTP)</a:t>
            </a:r>
          </a:p>
          <a:p>
            <a:pPr lvl="2"/>
            <a:r>
              <a:rPr lang="en-US" sz="2600" dirty="0"/>
              <a:t>Should be blocked</a:t>
            </a:r>
          </a:p>
          <a:p>
            <a:pPr lvl="1"/>
            <a:r>
              <a:rPr lang="en-US" sz="2800" dirty="0"/>
              <a:t>UDP:53 (DNS)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53477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TCP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22 (SSH)</a:t>
            </a:r>
          </a:p>
          <a:p>
            <a:r>
              <a:rPr lang="en-US" sz="2800" dirty="0"/>
              <a:t>445 (SMB)</a:t>
            </a:r>
          </a:p>
          <a:p>
            <a:r>
              <a:rPr lang="en-US" sz="2800" dirty="0"/>
              <a:t>88 (Kerberos)</a:t>
            </a:r>
          </a:p>
          <a:p>
            <a:r>
              <a:rPr lang="en-US" sz="2800" dirty="0"/>
              <a:t>135 (DCE/RPC)</a:t>
            </a:r>
          </a:p>
          <a:p>
            <a:r>
              <a:rPr lang="en-US" sz="2800" dirty="0"/>
              <a:t>389 (LDAP)</a:t>
            </a:r>
          </a:p>
          <a:p>
            <a:r>
              <a:rPr lang="en-US" sz="2800" dirty="0"/>
              <a:t>636 (LDAPS)</a:t>
            </a:r>
          </a:p>
          <a:p>
            <a:r>
              <a:rPr lang="en-US" sz="2800" dirty="0"/>
              <a:t>993 (IMAPS)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8284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TCP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159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80 (HTTP)</a:t>
            </a:r>
          </a:p>
          <a:p>
            <a:r>
              <a:rPr lang="en-US" sz="2800" dirty="0"/>
              <a:t>443 (HTTPS)</a:t>
            </a:r>
          </a:p>
          <a:p>
            <a:r>
              <a:rPr lang="en-US" sz="2800" dirty="0"/>
              <a:t>8080 (Alternate HTTP)</a:t>
            </a:r>
          </a:p>
          <a:p>
            <a:r>
              <a:rPr lang="en-US" sz="2800" dirty="0"/>
              <a:t>8443 (Alternate HTTPS)</a:t>
            </a:r>
          </a:p>
          <a:p>
            <a:r>
              <a:rPr lang="en-US" sz="2800" dirty="0"/>
              <a:t>Ephemeral ports (RPC)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9609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 Binary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</a:t>
            </a:fld>
            <a:endParaRPr lang="en-CA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8967A5-4609-4EEF-A1C5-FF91F8808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366984"/>
              </p:ext>
            </p:extLst>
          </p:nvPr>
        </p:nvGraphicFramePr>
        <p:xfrm>
          <a:off x="609600" y="915196"/>
          <a:ext cx="3693945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601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241172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  <a:gridCol w="1241172">
                  <a:extLst>
                    <a:ext uri="{9D8B030D-6E8A-4147-A177-3AD203B41FA5}">
                      <a16:colId xmlns:a16="http://schemas.microsoft.com/office/drawing/2014/main" val="3705480604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AAFB32A-F31C-4DEF-8346-7D7A045B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25569"/>
              </p:ext>
            </p:extLst>
          </p:nvPr>
        </p:nvGraphicFramePr>
        <p:xfrm>
          <a:off x="4392787" y="915195"/>
          <a:ext cx="3761862" cy="363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322">
                  <a:extLst>
                    <a:ext uri="{9D8B030D-6E8A-4147-A177-3AD203B41FA5}">
                      <a16:colId xmlns:a16="http://schemas.microsoft.com/office/drawing/2014/main" val="4100716509"/>
                    </a:ext>
                  </a:extLst>
                </a:gridCol>
                <a:gridCol w="1229193">
                  <a:extLst>
                    <a:ext uri="{9D8B030D-6E8A-4147-A177-3AD203B41FA5}">
                      <a16:colId xmlns:a16="http://schemas.microsoft.com/office/drawing/2014/main" val="98566846"/>
                    </a:ext>
                  </a:extLst>
                </a:gridCol>
                <a:gridCol w="1446347">
                  <a:extLst>
                    <a:ext uri="{9D8B030D-6E8A-4147-A177-3AD203B41FA5}">
                      <a16:colId xmlns:a16="http://schemas.microsoft.com/office/drawing/2014/main" val="2507045181"/>
                    </a:ext>
                  </a:extLst>
                </a:gridCol>
              </a:tblGrid>
              <a:tr h="404195">
                <a:tc>
                  <a:txBody>
                    <a:bodyPr/>
                    <a:lstStyle/>
                    <a:p>
                      <a:r>
                        <a:rPr lang="en-US" dirty="0"/>
                        <a:t>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165202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873434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743383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5735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1406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25927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383700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83538"/>
                  </a:ext>
                </a:extLst>
              </a:tr>
              <a:tr h="404195"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00010000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05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01783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Internal UDP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53 (DNS)</a:t>
            </a:r>
          </a:p>
          <a:p>
            <a:r>
              <a:rPr lang="en-US" sz="2800" dirty="0"/>
              <a:t>5355(LLMNR)</a:t>
            </a:r>
          </a:p>
          <a:p>
            <a:r>
              <a:rPr lang="en-US" sz="2800" dirty="0"/>
              <a:t>123(NTP)</a:t>
            </a:r>
          </a:p>
          <a:p>
            <a:r>
              <a:rPr lang="en-US" sz="2800" dirty="0"/>
              <a:t>514(SYSLOG)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4855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Many sources</a:t>
            </a:r>
          </a:p>
          <a:p>
            <a:pPr lvl="1"/>
            <a:r>
              <a:rPr lang="en-US" sz="2800" dirty="0"/>
              <a:t>Intrusion Detection System</a:t>
            </a:r>
          </a:p>
          <a:p>
            <a:pPr lvl="1"/>
            <a:r>
              <a:rPr lang="en-US" sz="2800" dirty="0"/>
              <a:t>Intrusion Prevention System</a:t>
            </a:r>
          </a:p>
          <a:p>
            <a:pPr lvl="1"/>
            <a:r>
              <a:rPr lang="en-US" sz="2800" dirty="0"/>
              <a:t>Web Application Firewall</a:t>
            </a:r>
          </a:p>
          <a:p>
            <a:r>
              <a:rPr lang="en-US" sz="2800" dirty="0"/>
              <a:t>Signatures are not always great</a:t>
            </a:r>
          </a:p>
          <a:p>
            <a:r>
              <a:rPr lang="en-US" sz="2800" dirty="0"/>
              <a:t>Places to start</a:t>
            </a:r>
          </a:p>
          <a:p>
            <a:pPr lvl="1"/>
            <a:r>
              <a:rPr lang="en-US" sz="2800" dirty="0"/>
              <a:t>Use the source port</a:t>
            </a:r>
            <a:endParaRPr lang="sv-SE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0696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Work forward for post infection</a:t>
            </a:r>
          </a:p>
          <a:p>
            <a:pPr lvl="1"/>
            <a:r>
              <a:rPr lang="en-US" sz="2800" dirty="0"/>
              <a:t>Find binary files for analysis</a:t>
            </a:r>
          </a:p>
          <a:p>
            <a:pPr lvl="1"/>
            <a:r>
              <a:rPr lang="en-US" sz="2800" dirty="0"/>
              <a:t>Identify command and control traffic</a:t>
            </a:r>
          </a:p>
          <a:p>
            <a:r>
              <a:rPr lang="en-US" sz="2800" dirty="0"/>
              <a:t>Work backward to find the origin</a:t>
            </a:r>
          </a:p>
          <a:p>
            <a:pPr lvl="1"/>
            <a:r>
              <a:rPr lang="en-US" sz="2800" dirty="0"/>
              <a:t>Often starts with legitimate sites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18991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Techniques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Wireshark display filters</a:t>
            </a:r>
          </a:p>
          <a:p>
            <a:pPr lvl="1"/>
            <a:r>
              <a:rPr lang="en-US" sz="2800" dirty="0" err="1"/>
              <a:t>dns</a:t>
            </a:r>
            <a:r>
              <a:rPr lang="en-US" sz="2800" dirty="0"/>
              <a:t> || </a:t>
            </a:r>
            <a:r>
              <a:rPr lang="en-US" sz="2800" dirty="0" err="1"/>
              <a:t>http.request.full_uri</a:t>
            </a:r>
            <a:r>
              <a:rPr lang="en-US" sz="2800" dirty="0"/>
              <a:t> || </a:t>
            </a:r>
            <a:r>
              <a:rPr lang="en-US" sz="2800" dirty="0" err="1"/>
              <a:t>ssl.handshake.certificate</a:t>
            </a:r>
            <a:endParaRPr lang="en-US" sz="2800" dirty="0"/>
          </a:p>
          <a:p>
            <a:r>
              <a:rPr lang="en-US" sz="2800" dirty="0"/>
              <a:t>Find “odd” URLs </a:t>
            </a:r>
          </a:p>
          <a:p>
            <a:pPr lvl="1"/>
            <a:r>
              <a:rPr lang="en-US" sz="2800" dirty="0"/>
              <a:t>Long alphanumeric strings that are not words</a:t>
            </a:r>
          </a:p>
          <a:p>
            <a:pPr lvl="1"/>
            <a:r>
              <a:rPr lang="en-US" sz="2800" dirty="0"/>
              <a:t>Directed outside of domain</a:t>
            </a:r>
          </a:p>
          <a:p>
            <a:pPr lvl="1"/>
            <a:r>
              <a:rPr lang="en-US" sz="2800" dirty="0"/>
              <a:t>Use “</a:t>
            </a:r>
            <a:r>
              <a:rPr lang="en-US" sz="2800" dirty="0" err="1"/>
              <a:t>referer</a:t>
            </a:r>
            <a:r>
              <a:rPr lang="en-US" sz="2800" dirty="0"/>
              <a:t>” to work backwards</a:t>
            </a:r>
          </a:p>
          <a:p>
            <a:pPr lvl="1"/>
            <a:r>
              <a:rPr lang="en-US" sz="2800" dirty="0"/>
              <a:t>Find redirection call in calling page (URL string)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36687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Virustotal.com</a:t>
            </a:r>
          </a:p>
          <a:p>
            <a:pPr lvl="1"/>
            <a:r>
              <a:rPr lang="en-US" sz="2800" dirty="0"/>
              <a:t>Binaries or </a:t>
            </a:r>
            <a:r>
              <a:rPr lang="en-US" sz="2800" dirty="0" err="1"/>
              <a:t>pcaps</a:t>
            </a:r>
            <a:endParaRPr lang="en-US" sz="2800" dirty="0"/>
          </a:p>
          <a:p>
            <a:r>
              <a:rPr lang="en-US" sz="2800" dirty="0"/>
              <a:t>Sandboxes</a:t>
            </a:r>
          </a:p>
          <a:p>
            <a:pPr lvl="1"/>
            <a:r>
              <a:rPr lang="en-US" sz="2800" dirty="0"/>
              <a:t>https://zeltser.com/automated-malware-analysis/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89879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https://malware.dontneedcoffee.com/</a:t>
            </a:r>
            <a:endParaRPr lang="en-US" sz="2800" dirty="0"/>
          </a:p>
          <a:p>
            <a:r>
              <a:rPr lang="en-US" sz="2800" dirty="0">
                <a:hlinkClick r:id="rId3"/>
              </a:rPr>
              <a:t>https://contagiodump.blogspot.com/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https://www.malware-traffic-analysis.net/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https://www.root-me.org/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784541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6 – Practical Exercise</a:t>
            </a:r>
          </a:p>
        </p:txBody>
      </p:sp>
    </p:spTree>
    <p:extLst>
      <p:ext uri="{BB962C8B-B14F-4D97-AF65-F5344CB8AC3E}">
        <p14:creationId xmlns:p14="http://schemas.microsoft.com/office/powerpoint/2010/main" val="20089970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ch2.pcap</a:t>
            </a:r>
            <a:br>
              <a:rPr lang="en-US" dirty="0"/>
            </a:br>
            <a:r>
              <a:rPr lang="en-US" dirty="0"/>
              <a:t>(from root-me.org)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FTP password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590081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ch3.pcap</a:t>
            </a:r>
            <a:br>
              <a:rPr lang="en-US" dirty="0"/>
            </a:br>
            <a:r>
              <a:rPr lang="en-US" dirty="0"/>
              <a:t>(from root-me.org)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twitter password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4848945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2015-03-24-traffic-analysis-exercise.pcap</a:t>
            </a:r>
            <a:br>
              <a:rPr lang="en-US" dirty="0"/>
            </a:br>
            <a:r>
              <a:rPr lang="en-US" dirty="0"/>
              <a:t>(from malware-traffic-analysis.net)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169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IP address of the infected host</a:t>
            </a:r>
          </a:p>
          <a:p>
            <a:r>
              <a:rPr lang="en-US" sz="2800" dirty="0"/>
              <a:t>Which server is probably legitimate, but compromised?</a:t>
            </a:r>
          </a:p>
          <a:p>
            <a:r>
              <a:rPr lang="en-US" sz="2800" dirty="0"/>
              <a:t>What redirection techniques does this exploit kit use?</a:t>
            </a:r>
          </a:p>
          <a:p>
            <a:r>
              <a:rPr lang="en-US" sz="2800" dirty="0"/>
              <a:t>What malware was used?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742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to Binary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</a:t>
            </a:fld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A12972-5766-4F80-8336-EC27DA92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1" y="1337896"/>
            <a:ext cx="4517939" cy="2719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>
                <a:solidFill>
                  <a:schemeClr val="tx1"/>
                </a:solidFill>
              </a:rPr>
              <a:t>1F90=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</a:rPr>
              <a:t>0001 1111 1001 0000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7678D-3C32-4ECF-8E05-19A5AC693D60}"/>
              </a:ext>
            </a:extLst>
          </p:cNvPr>
          <p:cNvSpPr txBox="1"/>
          <p:nvPr/>
        </p:nvSpPr>
        <p:spPr>
          <a:xfrm>
            <a:off x="5707158" y="1337896"/>
            <a:ext cx="2788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= 0001</a:t>
            </a:r>
          </a:p>
          <a:p>
            <a:r>
              <a:rPr lang="en-US" sz="2800" dirty="0"/>
              <a:t>F = 1111</a:t>
            </a:r>
          </a:p>
          <a:p>
            <a:r>
              <a:rPr lang="en-US" sz="2800" dirty="0"/>
              <a:t>9 = 1001</a:t>
            </a:r>
          </a:p>
          <a:p>
            <a:r>
              <a:rPr lang="en-US" sz="2800" dirty="0"/>
              <a:t>0 = 0000</a:t>
            </a:r>
          </a:p>
        </p:txBody>
      </p:sp>
    </p:spTree>
    <p:extLst>
      <p:ext uri="{BB962C8B-B14F-4D97-AF65-F5344CB8AC3E}">
        <p14:creationId xmlns:p14="http://schemas.microsoft.com/office/powerpoint/2010/main" val="199373199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  <a:br>
              <a:rPr lang="en-US" dirty="0"/>
            </a:br>
            <a:r>
              <a:rPr lang="en-US" dirty="0"/>
              <a:t>(from the SANS holiday hack challenge, 2013)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are the MACs and IPs of the machines that  ARP cache poison? Is it successful? </a:t>
            </a:r>
          </a:p>
          <a:p>
            <a:r>
              <a:rPr lang="en-US" sz="2800" dirty="0"/>
              <a:t>What are the IPs of the systems that were port scanning?</a:t>
            </a:r>
          </a:p>
          <a:p>
            <a:r>
              <a:rPr lang="en-US" sz="2800" dirty="0"/>
              <a:t>What systems and protocols did the scan discover?</a:t>
            </a:r>
          </a:p>
          <a:p>
            <a:r>
              <a:rPr lang="en-US" sz="2800" dirty="0"/>
              <a:t>What account was used in an attack over the SMB protocol?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62850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are the max and minimum SSL/TLS versions supported by 192.168.2.122?</a:t>
            </a:r>
          </a:p>
          <a:p>
            <a:r>
              <a:rPr lang="en-US" sz="2800" dirty="0"/>
              <a:t>Find the 7 flags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99536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503978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7 – Practical Exercise Answers</a:t>
            </a:r>
          </a:p>
        </p:txBody>
      </p:sp>
    </p:spTree>
    <p:extLst>
      <p:ext uri="{BB962C8B-B14F-4D97-AF65-F5344CB8AC3E}">
        <p14:creationId xmlns:p14="http://schemas.microsoft.com/office/powerpoint/2010/main" val="141241608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ch2.pcap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FTP password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for PASS</a:t>
            </a:r>
          </a:p>
          <a:p>
            <a:pPr lvl="1"/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7981F-7F4C-4C46-A9EF-21A00AA0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8" y="2534621"/>
            <a:ext cx="8572724" cy="140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5851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the twitter password</a:t>
            </a:r>
          </a:p>
          <a:p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ch3.pcap 'Authorization: Basic' | </a:t>
            </a:r>
            <a:r>
              <a:rPr lang="en-US" sz="2800" dirty="0" err="1"/>
              <a:t>tr</a:t>
            </a:r>
            <a:r>
              <a:rPr lang="en-US" sz="2800" dirty="0"/>
              <a:t> ':' '\n' | grep 'Basic' | cut -f3 -d' ' | cut -f1 -d'.' | base64 –d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E534D6-47DF-4113-AA00-6EA925AE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72" y="3192064"/>
            <a:ext cx="7768687" cy="10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576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2015-03-24-traffic-analysis-exercise.pcap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/>
              <a:t>IP address of the infected host</a:t>
            </a:r>
          </a:p>
          <a:p>
            <a:pPr lvl="1"/>
            <a:r>
              <a:rPr lang="en-US" sz="2800" dirty="0"/>
              <a:t>192.168.122.200</a:t>
            </a:r>
          </a:p>
          <a:p>
            <a:r>
              <a:rPr lang="en-US" sz="2800" dirty="0"/>
              <a:t>Which server is probably legitimate, but compromised?</a:t>
            </a:r>
          </a:p>
          <a:p>
            <a:pPr lvl="1"/>
            <a:r>
              <a:rPr lang="en-US" sz="2800" dirty="0"/>
              <a:t>forums.pelicanparts.com</a:t>
            </a:r>
          </a:p>
          <a:p>
            <a:r>
              <a:rPr lang="en-US" sz="2800" dirty="0"/>
              <a:t>What redirection techniques does this exploit kit use?</a:t>
            </a:r>
          </a:p>
          <a:p>
            <a:pPr lvl="1"/>
            <a:r>
              <a:rPr lang="en-US" sz="2800" dirty="0"/>
              <a:t>Script tag injection</a:t>
            </a:r>
          </a:p>
          <a:p>
            <a:r>
              <a:rPr lang="en-US" sz="2800" dirty="0"/>
              <a:t>What types of exploits were served?</a:t>
            </a:r>
          </a:p>
          <a:p>
            <a:pPr lvl="1"/>
            <a:r>
              <a:rPr lang="en-US" sz="2800" dirty="0"/>
              <a:t>Adobe Reader, Flash, Java, Silverlight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268426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/>
              <a:t>What are the MACs and IPs of the machines that  ARP cache poison? Is it successful?</a:t>
            </a:r>
          </a:p>
          <a:p>
            <a:pPr lvl="1"/>
            <a:r>
              <a:rPr lang="en-US" sz="2800" dirty="0"/>
              <a:t>00:0c:29:f7:f4:9a - 10.21.22.253 - successful</a:t>
            </a:r>
          </a:p>
          <a:p>
            <a:pPr lvl="1"/>
            <a:r>
              <a:rPr lang="en-US" sz="2800" dirty="0"/>
              <a:t>10.25.22.252 - unsuccessful</a:t>
            </a:r>
          </a:p>
          <a:p>
            <a:r>
              <a:rPr lang="en-US" sz="2800" dirty="0"/>
              <a:t>What are the IPs of the systems that were port scanning?</a:t>
            </a:r>
          </a:p>
          <a:p>
            <a:pPr lvl="1"/>
            <a:r>
              <a:rPr lang="en-US" sz="2800" dirty="0"/>
              <a:t>10.25.22.252,10.21.22.253,10.25.22.253</a:t>
            </a:r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[13]=0x02' | cut -f3,5 -d' ' | </a:t>
            </a:r>
            <a:r>
              <a:rPr lang="en-US" sz="2800" dirty="0" err="1"/>
              <a:t>tr</a:t>
            </a:r>
            <a:r>
              <a:rPr lang="en-US" sz="2800" dirty="0"/>
              <a:t> ' ' '.' | cut -f1-4,6-10 -d'.'  | sort | </a:t>
            </a:r>
            <a:r>
              <a:rPr lang="en-US" sz="2800" dirty="0" err="1"/>
              <a:t>uniq</a:t>
            </a:r>
            <a:r>
              <a:rPr lang="en-US" sz="2800" dirty="0"/>
              <a:t> -c | sort -</a:t>
            </a:r>
            <a:r>
              <a:rPr lang="en-US" sz="2800" dirty="0" err="1"/>
              <a:t>rn</a:t>
            </a:r>
            <a:endParaRPr lang="en-US" sz="2800" dirty="0"/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[13]=0x14' | cut -f5 -d' ' | cut -f1-4 -d'.' | sort | </a:t>
            </a:r>
            <a:r>
              <a:rPr lang="en-US" sz="2800" dirty="0" err="1"/>
              <a:t>uniq</a:t>
            </a:r>
            <a:r>
              <a:rPr lang="en-US" sz="2800" dirty="0"/>
              <a:t> -c | sort -n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731954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systems and protocols did the scans discover?</a:t>
            </a:r>
          </a:p>
          <a:p>
            <a:pPr lvl="1"/>
            <a:r>
              <a:rPr lang="en-US" sz="2800" dirty="0" err="1"/>
              <a:t>tcpdump</a:t>
            </a:r>
            <a:r>
              <a:rPr lang="en-US" sz="2800" dirty="0"/>
              <a:t> -</a:t>
            </a:r>
            <a:r>
              <a:rPr lang="en-US" sz="2800" dirty="0" err="1"/>
              <a:t>nn</a:t>
            </a:r>
            <a:r>
              <a:rPr lang="en-US" sz="2800" dirty="0"/>
              <a:t> -r sansholidayhack2013.pcap '</a:t>
            </a:r>
            <a:r>
              <a:rPr lang="en-US" sz="2800" dirty="0" err="1"/>
              <a:t>tcp</a:t>
            </a:r>
            <a:r>
              <a:rPr lang="en-US" sz="2800" dirty="0"/>
              <a:t>[13]=0x12 &amp;&amp; (</a:t>
            </a:r>
            <a:r>
              <a:rPr lang="en-US" sz="2800" dirty="0" err="1"/>
              <a:t>dst</a:t>
            </a:r>
            <a:r>
              <a:rPr lang="en-US" sz="2800" dirty="0"/>
              <a:t> host 10.25.22.252 || </a:t>
            </a:r>
            <a:r>
              <a:rPr lang="en-US" sz="2800" dirty="0" err="1"/>
              <a:t>dst</a:t>
            </a:r>
            <a:r>
              <a:rPr lang="en-US" sz="2800" dirty="0"/>
              <a:t> host 10.21.22.253 || </a:t>
            </a:r>
            <a:r>
              <a:rPr lang="en-US" sz="2800" dirty="0" err="1"/>
              <a:t>dst</a:t>
            </a:r>
            <a:r>
              <a:rPr lang="en-US" sz="2800" dirty="0"/>
              <a:t> host 10.25.22.253)' | cut -f3 -d' ' | sort | </a:t>
            </a:r>
            <a:r>
              <a:rPr lang="en-US" sz="2800" dirty="0" err="1"/>
              <a:t>uniq</a:t>
            </a:r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70888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178</a:t>
            </a:fld>
            <a:endParaRPr lang="en-CA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138611-5414-4076-AF8E-CB10905B9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930690"/>
              </p:ext>
            </p:extLst>
          </p:nvPr>
        </p:nvGraphicFramePr>
        <p:xfrm>
          <a:off x="649288" y="1504950"/>
          <a:ext cx="7885112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1278">
                  <a:extLst>
                    <a:ext uri="{9D8B030D-6E8A-4147-A177-3AD203B41FA5}">
                      <a16:colId xmlns:a16="http://schemas.microsoft.com/office/drawing/2014/main" val="929779802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4247112801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3838720910"/>
                    </a:ext>
                  </a:extLst>
                </a:gridCol>
                <a:gridCol w="1971278">
                  <a:extLst>
                    <a:ext uri="{9D8B030D-6E8A-4147-A177-3AD203B41FA5}">
                      <a16:colId xmlns:a16="http://schemas.microsoft.com/office/drawing/2014/main" val="20939631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10.16.11.5.110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165.254.158.56.80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208.80.154.234.80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03237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10.21.22.22.502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10.25.22.23.80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173.194.43.47.443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208.80.154.240.80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184051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10.21.22.23.502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10.25.22.250.80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192.190.173.45.80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216.22.25.175.80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15363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10.21.22.24.502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10.25.22.30.80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192.204.3.75.80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54.230.49.239.80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75097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10.21.22.253.1225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10.25.22.58.4444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199.7.57.72.80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63.245.217.36.80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98482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10.2.2.2.8081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10.25.22.58.445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208.80.154.224.80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69.16.175.10.80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2375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72.167.239.239.80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74.125.226.239.443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82.103.140.42.443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74.125.226.228.80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42700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3237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179</a:t>
            </a:fld>
            <a:endParaRPr lang="en-CA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0A77F1D-8E01-40B3-A6EC-2CDF00371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450128"/>
              </p:ext>
            </p:extLst>
          </p:nvPr>
        </p:nvGraphicFramePr>
        <p:xfrm>
          <a:off x="649288" y="1504950"/>
          <a:ext cx="7885113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28371">
                  <a:extLst>
                    <a:ext uri="{9D8B030D-6E8A-4147-A177-3AD203B41FA5}">
                      <a16:colId xmlns:a16="http://schemas.microsoft.com/office/drawing/2014/main" val="1561414359"/>
                    </a:ext>
                  </a:extLst>
                </a:gridCol>
                <a:gridCol w="2628371">
                  <a:extLst>
                    <a:ext uri="{9D8B030D-6E8A-4147-A177-3AD203B41FA5}">
                      <a16:colId xmlns:a16="http://schemas.microsoft.com/office/drawing/2014/main" val="1258854779"/>
                    </a:ext>
                  </a:extLst>
                </a:gridCol>
                <a:gridCol w="2628371">
                  <a:extLst>
                    <a:ext uri="{9D8B030D-6E8A-4147-A177-3AD203B41FA5}">
                      <a16:colId xmlns:a16="http://schemas.microsoft.com/office/drawing/2014/main" val="471342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72.21.195.198.443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74.125.226.242.443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10.25.22.22.44818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469563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72.21.203.211.80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74.125.226.251.80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165.254.138.136.80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7917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72.21.214.3.443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74.125.22.82.80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208.80.154.225.80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76400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72.21.215.52.80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81.169.180.37.443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69.195.141.178.443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925546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74.125.226.199.443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81.169.180.37.80</a:t>
                      </a: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82.103.134.102.80</a:t>
                      </a: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371319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38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 Bytes and Nibbles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</a:t>
            </a:fld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E7A945-E088-40E5-A179-0566698F5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Nibble is a single hex digit</a:t>
            </a:r>
          </a:p>
          <a:p>
            <a:r>
              <a:rPr lang="en-US" sz="2800" dirty="0"/>
              <a:t>Byte is two hex digits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3A19C-4AC9-4DBE-AAF3-BECDDBA8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44" y="1564170"/>
            <a:ext cx="3115456" cy="286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958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sansholidayhack2013.pcap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account was used in an attack over the SMB protocol?</a:t>
            </a:r>
          </a:p>
          <a:p>
            <a:pPr lvl="1"/>
            <a:r>
              <a:rPr lang="en-US" sz="2800" dirty="0" err="1"/>
              <a:t>ernie</a:t>
            </a:r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796008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What are the max and minimum SSL/TLS versions supported by 192.168.2.122?</a:t>
            </a:r>
          </a:p>
          <a:p>
            <a:pPr lvl="1"/>
            <a:r>
              <a:rPr lang="en-US" sz="2800" dirty="0"/>
              <a:t>Max: TLS 1.2</a:t>
            </a:r>
          </a:p>
          <a:p>
            <a:pPr lvl="1"/>
            <a:r>
              <a:rPr lang="en-US" sz="2800" dirty="0"/>
              <a:t>Min: TLS 1.0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09101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182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DE1E6-D81F-463D-AFC1-D0ACA65F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035" y="1050903"/>
            <a:ext cx="4699929" cy="34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4090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3511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1</a:t>
            </a:r>
          </a:p>
          <a:p>
            <a:pPr lvl="1"/>
            <a:r>
              <a:rPr lang="en-US" sz="2800" dirty="0" err="1"/>
              <a:t>http.request.full_uri</a:t>
            </a:r>
            <a:r>
              <a:rPr lang="en-US" sz="2800" dirty="0"/>
              <a:t> contains “flag”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FD5C5-433A-40F0-B1E5-8956A9B3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256" y="1880136"/>
            <a:ext cx="4638560" cy="272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627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2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‘flag2’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DFDA39-9182-4D23-8A71-D88394EC5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98" y="2469852"/>
            <a:ext cx="8338675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22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3</a:t>
            </a:r>
          </a:p>
          <a:p>
            <a:pPr lvl="1"/>
            <a:r>
              <a:rPr lang="sv-SE" sz="2800" dirty="0"/>
              <a:t>ngrep -qI packet_intro.pcap 'flag3'</a:t>
            </a:r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F06F6-21C8-44C3-9A80-D3C670806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3" y="2349260"/>
            <a:ext cx="8262473" cy="23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047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4</a:t>
            </a:r>
          </a:p>
          <a:p>
            <a:pPr lvl="1"/>
            <a:r>
              <a:rPr lang="sv-SE" sz="2800" dirty="0"/>
              <a:t>echo "flag" | base64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'</a:t>
            </a:r>
            <a:r>
              <a:rPr lang="en-US" sz="2800" dirty="0" err="1"/>
              <a:t>ZmxhZ</a:t>
            </a:r>
            <a:r>
              <a:rPr lang="en-US" sz="2800" dirty="0"/>
              <a:t>’</a:t>
            </a:r>
          </a:p>
          <a:p>
            <a:pPr lvl="1"/>
            <a:r>
              <a:rPr lang="en-US" sz="2800" dirty="0" err="1"/>
              <a:t>ngrep</a:t>
            </a:r>
            <a:r>
              <a:rPr lang="en-US" sz="2800" dirty="0"/>
              <a:t> -</a:t>
            </a:r>
            <a:r>
              <a:rPr lang="en-US" sz="2800" dirty="0" err="1"/>
              <a:t>qI</a:t>
            </a:r>
            <a:r>
              <a:rPr lang="en-US" sz="2800" dirty="0"/>
              <a:t> </a:t>
            </a:r>
            <a:r>
              <a:rPr lang="en-US" sz="2800" dirty="0" err="1"/>
              <a:t>packet_intro.pcap</a:t>
            </a:r>
            <a:r>
              <a:rPr lang="en-US" sz="2800" dirty="0"/>
              <a:t> '</a:t>
            </a:r>
            <a:r>
              <a:rPr lang="en-US" sz="2800" dirty="0" err="1"/>
              <a:t>ZmxhZ</a:t>
            </a:r>
            <a:r>
              <a:rPr lang="en-US" sz="2800" dirty="0"/>
              <a:t>' | grep '</a:t>
            </a:r>
            <a:r>
              <a:rPr lang="en-US" sz="2800" dirty="0" err="1"/>
              <a:t>ZmxhZ</a:t>
            </a:r>
            <a:r>
              <a:rPr lang="en-US" sz="2800" dirty="0"/>
              <a:t>' | </a:t>
            </a:r>
            <a:r>
              <a:rPr lang="en-US" sz="2800" dirty="0" err="1"/>
              <a:t>tr</a:t>
            </a:r>
            <a:r>
              <a:rPr lang="en-US" sz="2800" dirty="0"/>
              <a:t> -s ' ' | cut -f3 -d' ' | cut -f2- -d'=' | base64 -d</a:t>
            </a:r>
          </a:p>
        </p:txBody>
      </p:sp>
    </p:spTree>
    <p:extLst>
      <p:ext uri="{BB962C8B-B14F-4D97-AF65-F5344CB8AC3E}">
        <p14:creationId xmlns:p14="http://schemas.microsoft.com/office/powerpoint/2010/main" val="1626722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8BC35-BC11-40B9-8D31-07593EC5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2" y="1337896"/>
            <a:ext cx="8742004" cy="27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372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5</a:t>
            </a:r>
          </a:p>
          <a:p>
            <a:pPr lvl="1"/>
            <a:r>
              <a:rPr lang="sv-SE" sz="2800" dirty="0"/>
              <a:t>echo "flag5" | xxd -ps</a:t>
            </a:r>
          </a:p>
          <a:p>
            <a:pPr lvl="1"/>
            <a:r>
              <a:rPr lang="sv-SE" sz="2800" dirty="0"/>
              <a:t>ngrep -qI packet_intro.pcap '666c616735’</a:t>
            </a:r>
          </a:p>
          <a:p>
            <a:pPr lvl="1"/>
            <a:r>
              <a:rPr lang="pt-BR" sz="2800" dirty="0" err="1"/>
              <a:t>printf</a:t>
            </a:r>
            <a:r>
              <a:rPr lang="pt-BR" sz="2800" dirty="0"/>
              <a:t> "666c6167353a6436386663373231646133316565663932663565373939616466643534653139" | </a:t>
            </a:r>
            <a:r>
              <a:rPr lang="pt-BR" sz="2800" dirty="0" err="1"/>
              <a:t>xxd</a:t>
            </a:r>
            <a:r>
              <a:rPr lang="pt-BR" sz="2800" dirty="0"/>
              <a:t> -r -p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0317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189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F04DD2-FCF8-42FE-8AC2-EC30C17E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8" y="1135523"/>
            <a:ext cx="8459263" cy="32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21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4DC5C-D155-49C4-A383-015FCE5A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71" y="1756447"/>
            <a:ext cx="4628057" cy="27389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492427"/>
          </a:xfrm>
        </p:spPr>
        <p:txBody>
          <a:bodyPr>
            <a:normAutofit/>
          </a:bodyPr>
          <a:lstStyle/>
          <a:p>
            <a:r>
              <a:rPr lang="en-US" sz="2800" dirty="0"/>
              <a:t>A word is 2 bytes (16 bits)</a:t>
            </a:r>
          </a:p>
          <a:p>
            <a:r>
              <a:rPr lang="en-US" sz="2800" dirty="0"/>
              <a:t>A double-word is 4 bytes (32 bits)</a:t>
            </a:r>
          </a:p>
          <a:p>
            <a:r>
              <a:rPr lang="en-US" sz="2800" dirty="0"/>
              <a:t>Often done in hex</a:t>
            </a:r>
          </a:p>
        </p:txBody>
      </p:sp>
    </p:spTree>
    <p:extLst>
      <p:ext uri="{BB962C8B-B14F-4D97-AF65-F5344CB8AC3E}">
        <p14:creationId xmlns:p14="http://schemas.microsoft.com/office/powerpoint/2010/main" val="37798832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6</a:t>
            </a:r>
          </a:p>
          <a:p>
            <a:pPr lvl="1"/>
            <a:r>
              <a:rPr lang="sv-SE" sz="2800" dirty="0"/>
              <a:t>tshark -r packet_intro.pcap -T fields -e icmp.type -Y 'icmp' | xargs printf '%x' | xxd -r -p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23103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191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F1234A-0F09-4229-AE79-85AF120D1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80" y="1690206"/>
            <a:ext cx="7820239" cy="26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087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Flag 7</a:t>
            </a:r>
          </a:p>
          <a:p>
            <a:pPr lvl="1"/>
            <a:r>
              <a:rPr lang="sv-SE" sz="2800" dirty="0"/>
              <a:t>tcpdump -r packet_intro.pcap -nnA  'icmp' | grep '\.\.' | cut -f4 -d'-'   | grep -v '@\.\.\.\.\.\.z' | tr -d '\n'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05714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packet_intro.pcap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193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7BD80-BF76-446A-8A89-2B88B8D3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43AED9-F153-4621-81E2-DFCFA9A2D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7" y="1743741"/>
            <a:ext cx="8583685" cy="143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508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524" y="1894102"/>
            <a:ext cx="3034952" cy="9689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3079660"/>
            <a:ext cx="9143999" cy="1989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 err="1">
                <a:solidFill>
                  <a:schemeClr val="accent4"/>
                </a:solidFill>
              </a:rPr>
              <a:t>www.directdefense.com</a:t>
            </a:r>
            <a:endParaRPr lang="en-US" sz="1400" dirty="0">
              <a:solidFill>
                <a:schemeClr val="accent4"/>
              </a:solidFill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11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Part 1: The Basics</a:t>
            </a:r>
          </a:p>
          <a:p>
            <a:pPr>
              <a:buFontTx/>
              <a:buChar char="-"/>
            </a:pPr>
            <a:r>
              <a:rPr lang="en-US" sz="1800" dirty="0"/>
              <a:t>Part 2: Tools</a:t>
            </a:r>
          </a:p>
          <a:p>
            <a:pPr>
              <a:buFontTx/>
              <a:buChar char="-"/>
            </a:pPr>
            <a:r>
              <a:rPr lang="en-US" sz="1800" dirty="0"/>
              <a:t>Part 3: Common Protocols</a:t>
            </a:r>
          </a:p>
          <a:p>
            <a:pPr>
              <a:buFontTx/>
              <a:buChar char="-"/>
            </a:pPr>
            <a:r>
              <a:rPr lang="en-US" sz="1800" dirty="0"/>
              <a:t>Part 4: </a:t>
            </a:r>
            <a:r>
              <a:rPr lang="en-US" sz="1800" dirty="0" err="1"/>
              <a:t>Scapy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Part 5: Analysis Tips</a:t>
            </a:r>
          </a:p>
          <a:p>
            <a:pPr>
              <a:buFontTx/>
              <a:buChar char="-"/>
            </a:pPr>
            <a:r>
              <a:rPr lang="en-US" sz="1800" dirty="0"/>
              <a:t>Part 6: Practical Exercise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05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047719"/>
          </a:xfrm>
        </p:spPr>
        <p:txBody>
          <a:bodyPr>
            <a:normAutofit/>
          </a:bodyPr>
          <a:lstStyle/>
          <a:p>
            <a:r>
              <a:rPr lang="en-US" sz="2000" dirty="0"/>
              <a:t>Convert CAFE to decimal</a:t>
            </a:r>
          </a:p>
          <a:p>
            <a:r>
              <a:rPr lang="en-US" sz="2000" dirty="0"/>
              <a:t>Convert 7A69 to binary</a:t>
            </a:r>
          </a:p>
          <a:p>
            <a:pPr lvl="1"/>
            <a:r>
              <a:rPr lang="en-US" sz="2000" dirty="0"/>
              <a:t>What is the high order nibble of the low order byte in binary?</a:t>
            </a:r>
          </a:p>
          <a:p>
            <a:pPr lvl="1"/>
            <a:r>
              <a:rPr lang="en-US" sz="2000" dirty="0"/>
              <a:t>What is the low order nibble of the high order byte in hex?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357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 -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Convert CAFE to decimal – C=12, A=10, F=15, E=14</a:t>
            </a:r>
          </a:p>
          <a:p>
            <a:pPr marL="0" indent="0">
              <a:buNone/>
            </a:pPr>
            <a:r>
              <a:rPr lang="en-US" sz="2000" dirty="0"/>
              <a:t>12(16</a:t>
            </a:r>
            <a:r>
              <a:rPr lang="en-US" sz="2000" baseline="30000" dirty="0"/>
              <a:t>3</a:t>
            </a:r>
            <a:r>
              <a:rPr lang="en-US" sz="2000" dirty="0"/>
              <a:t>)+10(16</a:t>
            </a:r>
            <a:r>
              <a:rPr lang="en-US" sz="2000" baseline="30000" dirty="0"/>
              <a:t>2</a:t>
            </a:r>
            <a:r>
              <a:rPr lang="en-US" sz="2000" dirty="0"/>
              <a:t>)+15(16</a:t>
            </a:r>
            <a:r>
              <a:rPr lang="en-US" sz="2000" baseline="30000" dirty="0"/>
              <a:t>1</a:t>
            </a:r>
            <a:r>
              <a:rPr lang="en-US" sz="2000" dirty="0"/>
              <a:t>)+14(16</a:t>
            </a:r>
            <a:r>
              <a:rPr lang="en-US" sz="2000" baseline="30000" dirty="0"/>
              <a:t>0</a:t>
            </a:r>
            <a:r>
              <a:rPr lang="en-US" sz="2000" dirty="0"/>
              <a:t>) = </a:t>
            </a:r>
          </a:p>
          <a:p>
            <a:pPr marL="0" indent="0">
              <a:buNone/>
            </a:pPr>
            <a:r>
              <a:rPr lang="en-US" sz="2000" dirty="0"/>
              <a:t>12*4096+10*256+15*16+14 = 51966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Convert 7A69 to binary – 0111 1010 0110 1001</a:t>
            </a:r>
          </a:p>
          <a:p>
            <a:pPr lvl="1"/>
            <a:r>
              <a:rPr lang="en-US" sz="2000" dirty="0"/>
              <a:t>What is the high order nibble of the low order byte in binary?</a:t>
            </a:r>
          </a:p>
          <a:p>
            <a:pPr marL="342900" lvl="1" indent="0">
              <a:buNone/>
            </a:pPr>
            <a:r>
              <a:rPr lang="en-US" sz="2000" dirty="0"/>
              <a:t>0110</a:t>
            </a:r>
          </a:p>
          <a:p>
            <a:pPr lvl="1"/>
            <a:r>
              <a:rPr lang="en-US" sz="2000" dirty="0"/>
              <a:t>What is the low order nibble of the high order byte in hex?</a:t>
            </a:r>
          </a:p>
          <a:p>
            <a:pPr marL="342900" lvl="1" indent="0">
              <a:buNone/>
            </a:pPr>
            <a:r>
              <a:rPr lang="en-US" sz="2000" dirty="0"/>
              <a:t>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9511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Access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Common protocols: Ethernet, Wireless, Bluetooth</a:t>
            </a:r>
          </a:p>
          <a:p>
            <a:r>
              <a:rPr lang="en-US" sz="2000" dirty="0"/>
              <a:t>Ethernet &amp; Wireless use Media Access Control (MAC) addresses</a:t>
            </a:r>
          </a:p>
          <a:p>
            <a:r>
              <a:rPr lang="en-US" sz="2000" dirty="0"/>
              <a:t>Information does not “route”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D3F78-1335-40FE-879A-FEA3CB623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71" y="2217162"/>
            <a:ext cx="3106457" cy="23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22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Headers – Network Access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23</a:t>
            </a:fld>
            <a:endParaRPr lang="en-CA" dirty="0"/>
          </a:p>
        </p:txBody>
      </p:sp>
      <p:pic>
        <p:nvPicPr>
          <p:cNvPr id="1026" name="Picture 2" descr="https://upload.wikimedia.org/wikipedia/commons/thumb/1/13/Ethernet_Type_II_Frame_format.svg/700px-Ethernet_Type_II_Frame_format.svg.png">
            <a:extLst>
              <a:ext uri="{FF2B5EF4-FFF2-40B4-BE49-F238E27FC236}">
                <a16:creationId xmlns:a16="http://schemas.microsoft.com/office/drawing/2014/main" id="{F31F0782-B196-43A4-8C2A-54575DB2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164587"/>
            <a:ext cx="66675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2920132" y="2371882"/>
            <a:ext cx="3342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Source: https://en.wikipedia.org/wiki/Ethernet_frame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F046F-5FC7-4477-88B4-BD38FB65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89" y="2628145"/>
            <a:ext cx="6492971" cy="16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95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Layer – IPv4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089247" cy="3171982"/>
          </a:xfrm>
        </p:spPr>
        <p:txBody>
          <a:bodyPr>
            <a:normAutofit/>
          </a:bodyPr>
          <a:lstStyle/>
          <a:p>
            <a:r>
              <a:rPr lang="en-US" sz="2000" dirty="0"/>
              <a:t>Routes packets across the internet</a:t>
            </a:r>
          </a:p>
          <a:p>
            <a:r>
              <a:rPr lang="en-US" sz="2000" dirty="0"/>
              <a:t>Uses 32-bit IP addresses</a:t>
            </a:r>
          </a:p>
          <a:p>
            <a:r>
              <a:rPr lang="en-US" sz="2000" dirty="0"/>
              <a:t>ARP resolves MAC to IP</a:t>
            </a:r>
          </a:p>
          <a:p>
            <a:r>
              <a:rPr lang="en-US" sz="2000" dirty="0"/>
              <a:t>Header length depends on options</a:t>
            </a:r>
          </a:p>
          <a:p>
            <a:pPr lvl="1"/>
            <a:r>
              <a:rPr lang="en-US" sz="2000" dirty="0"/>
              <a:t>Not that common</a:t>
            </a:r>
          </a:p>
          <a:p>
            <a:r>
              <a:rPr lang="en-US" sz="2000" dirty="0"/>
              <a:t>Does not guarantee delivery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F7FFB-A05A-4922-9A8C-62DADF249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84" y="1127442"/>
            <a:ext cx="3989121" cy="30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Header – Internet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25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A092E-AE9E-48D2-BAF2-8803D6AA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751" y="909169"/>
            <a:ext cx="6238498" cy="351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Naturally occurs</a:t>
            </a:r>
          </a:p>
          <a:p>
            <a:pPr lvl="1"/>
            <a:r>
              <a:rPr lang="en-US" sz="2000" dirty="0"/>
              <a:t>Packet size exceeds MTU (Maximum Transmission Unit)</a:t>
            </a:r>
          </a:p>
          <a:p>
            <a:r>
              <a:rPr lang="en-US" sz="2000" dirty="0"/>
              <a:t>Sometimes orgs block it</a:t>
            </a:r>
          </a:p>
          <a:p>
            <a:r>
              <a:rPr lang="en-US" sz="2000" dirty="0"/>
              <a:t>Foundation for many bypass techniques</a:t>
            </a:r>
          </a:p>
          <a:p>
            <a:r>
              <a:rPr lang="en-US" sz="2000" dirty="0"/>
              <a:t>Observation point and target must decode the same way</a:t>
            </a:r>
          </a:p>
          <a:p>
            <a:r>
              <a:rPr lang="en-US" sz="2000" dirty="0"/>
              <a:t>RFCs do not deal </a:t>
            </a:r>
            <a:r>
              <a:rPr lang="en-US" sz="2000"/>
              <a:t>with edge cases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990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Fragments are in IP header, bytes 6 and 7</a:t>
            </a:r>
          </a:p>
          <a:p>
            <a:r>
              <a:rPr lang="en-US" sz="2000" dirty="0"/>
              <a:t>DF – Don’t Fragment</a:t>
            </a:r>
          </a:p>
          <a:p>
            <a:r>
              <a:rPr lang="en-US" sz="2000" dirty="0"/>
              <a:t>MF – More Fragments</a:t>
            </a:r>
          </a:p>
          <a:p>
            <a:r>
              <a:rPr lang="en-US" sz="2000" dirty="0"/>
              <a:t>Multiply fragment offset by 8, 13 bits cannot represent full packet length</a:t>
            </a:r>
          </a:p>
          <a:p>
            <a:r>
              <a:rPr lang="en-US" sz="2000" dirty="0"/>
              <a:t>MF bit set when more fragments follow (not in last frag or unfragmented packets)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1ACD1-E1EB-40E8-9711-0D221220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355" y="1818352"/>
            <a:ext cx="4618045" cy="75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9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– Example (</a:t>
            </a:r>
            <a:r>
              <a:rPr lang="en-US" dirty="0" err="1"/>
              <a:t>icmpfrag.pcap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Payload per packet size = MTU-(IP header length)</a:t>
            </a:r>
          </a:p>
          <a:p>
            <a:r>
              <a:rPr lang="en-US" sz="2000" dirty="0"/>
              <a:t>Only first packet in the train has the transport protocol header</a:t>
            </a:r>
          </a:p>
          <a:p>
            <a:r>
              <a:rPr lang="en-US" sz="2000" dirty="0"/>
              <a:t>MTU of 1500 (Ethernet)</a:t>
            </a:r>
          </a:p>
          <a:p>
            <a:r>
              <a:rPr lang="en-US" sz="2000" dirty="0"/>
              <a:t>20 byte IP header</a:t>
            </a:r>
          </a:p>
          <a:p>
            <a:r>
              <a:rPr lang="en-US" sz="2000" dirty="0"/>
              <a:t>1480 payload bytes per packet</a:t>
            </a:r>
          </a:p>
          <a:p>
            <a:r>
              <a:rPr lang="en-US" sz="2000" dirty="0"/>
              <a:t>Packet 1 Offset : 0</a:t>
            </a:r>
          </a:p>
          <a:p>
            <a:r>
              <a:rPr lang="en-US" sz="2000" dirty="0"/>
              <a:t>Packet 2 Offset : 1480/8 decimal = B9 hex</a:t>
            </a:r>
          </a:p>
          <a:p>
            <a:r>
              <a:rPr lang="en-US" sz="2000" dirty="0"/>
              <a:t>Packet 3 Offset : 2960/8 decimal = 172 hex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11ACD1-E1EB-40E8-9711-0D221220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411" y="2235760"/>
            <a:ext cx="4118989" cy="6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- Insertion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29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Observation system accepts data the target does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CD2A2-EEB5-4EE4-B05B-95DB6AFC9315}"/>
              </a:ext>
            </a:extLst>
          </p:cNvPr>
          <p:cNvSpPr/>
          <p:nvPr/>
        </p:nvSpPr>
        <p:spPr>
          <a:xfrm>
            <a:off x="68693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15E4C-4365-4185-84DE-0F590F5E2482}"/>
              </a:ext>
            </a:extLst>
          </p:cNvPr>
          <p:cNvSpPr txBox="1"/>
          <p:nvPr/>
        </p:nvSpPr>
        <p:spPr>
          <a:xfrm>
            <a:off x="73697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2B6C0-2737-40BC-B328-7BCC4C393B15}"/>
              </a:ext>
            </a:extLst>
          </p:cNvPr>
          <p:cNvSpPr/>
          <p:nvPr/>
        </p:nvSpPr>
        <p:spPr>
          <a:xfrm>
            <a:off x="349382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F0BAF-A2C2-4E63-9FEF-C2F8342291D9}"/>
              </a:ext>
            </a:extLst>
          </p:cNvPr>
          <p:cNvSpPr txBox="1"/>
          <p:nvPr/>
        </p:nvSpPr>
        <p:spPr>
          <a:xfrm>
            <a:off x="3493826" y="2573172"/>
            <a:ext cx="107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7A19-4A0E-4A80-8C52-06649230A566}"/>
              </a:ext>
            </a:extLst>
          </p:cNvPr>
          <p:cNvSpPr/>
          <p:nvPr/>
        </p:nvSpPr>
        <p:spPr>
          <a:xfrm>
            <a:off x="608007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89AAC-8271-47B2-A96B-8570DF343DF1}"/>
              </a:ext>
            </a:extLst>
          </p:cNvPr>
          <p:cNvSpPr txBox="1"/>
          <p:nvPr/>
        </p:nvSpPr>
        <p:spPr>
          <a:xfrm>
            <a:off x="613011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0CF3F-3A41-45AD-B275-AEDAEA988595}"/>
              </a:ext>
            </a:extLst>
          </p:cNvPr>
          <p:cNvCxnSpPr/>
          <p:nvPr/>
        </p:nvCxnSpPr>
        <p:spPr>
          <a:xfrm>
            <a:off x="1892490" y="2435272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7FC5F2-DB8F-4101-AC05-7EB013E55031}"/>
              </a:ext>
            </a:extLst>
          </p:cNvPr>
          <p:cNvCxnSpPr/>
          <p:nvPr/>
        </p:nvCxnSpPr>
        <p:spPr>
          <a:xfrm>
            <a:off x="1892490" y="2852586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CE960-CD5F-41FA-A8D1-5D8034A5F457}"/>
              </a:ext>
            </a:extLst>
          </p:cNvPr>
          <p:cNvCxnSpPr/>
          <p:nvPr/>
        </p:nvCxnSpPr>
        <p:spPr>
          <a:xfrm>
            <a:off x="1892490" y="3324651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1684AF-2C3B-493B-B7C9-26CE5C685FD2}"/>
              </a:ext>
            </a:extLst>
          </p:cNvPr>
          <p:cNvSpPr txBox="1"/>
          <p:nvPr/>
        </p:nvSpPr>
        <p:spPr>
          <a:xfrm>
            <a:off x="1933433" y="2060812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8BBF72-9D93-4DFE-AC01-D3CE02287628}"/>
              </a:ext>
            </a:extLst>
          </p:cNvPr>
          <p:cNvSpPr txBox="1"/>
          <p:nvPr/>
        </p:nvSpPr>
        <p:spPr>
          <a:xfrm>
            <a:off x="1933433" y="2443874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derp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6A2CC-5723-493E-A2E6-CAC8AEACEE86}"/>
              </a:ext>
            </a:extLst>
          </p:cNvPr>
          <p:cNvSpPr txBox="1"/>
          <p:nvPr/>
        </p:nvSpPr>
        <p:spPr>
          <a:xfrm>
            <a:off x="1920921" y="2907337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1193E-0228-4BB3-A563-9E72A8AC5C90}"/>
              </a:ext>
            </a:extLst>
          </p:cNvPr>
          <p:cNvSpPr txBox="1"/>
          <p:nvPr/>
        </p:nvSpPr>
        <p:spPr>
          <a:xfrm>
            <a:off x="2754572" y="3588708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derpshadow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F4378-ED33-438F-BBEE-1C677542CA39}"/>
              </a:ext>
            </a:extLst>
          </p:cNvPr>
          <p:cNvSpPr txBox="1"/>
          <p:nvPr/>
        </p:nvSpPr>
        <p:spPr>
          <a:xfrm>
            <a:off x="5338548" y="3578655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AC1CF9-765A-461B-A58A-08EC7AA9398F}"/>
              </a:ext>
            </a:extLst>
          </p:cNvPr>
          <p:cNvCxnSpPr/>
          <p:nvPr/>
        </p:nvCxnSpPr>
        <p:spPr>
          <a:xfrm>
            <a:off x="4661849" y="2469251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857F9B-C42D-46A2-BEDD-3195D2CC1661}"/>
              </a:ext>
            </a:extLst>
          </p:cNvPr>
          <p:cNvCxnSpPr/>
          <p:nvPr/>
        </p:nvCxnSpPr>
        <p:spPr>
          <a:xfrm>
            <a:off x="4661849" y="2886565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6C10D3-B9E8-4A48-87F4-842C9982AFB5}"/>
              </a:ext>
            </a:extLst>
          </p:cNvPr>
          <p:cNvCxnSpPr/>
          <p:nvPr/>
        </p:nvCxnSpPr>
        <p:spPr>
          <a:xfrm>
            <a:off x="4661849" y="3358630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402A181-ACB9-403C-8624-9DF7D8A8926F}"/>
              </a:ext>
            </a:extLst>
          </p:cNvPr>
          <p:cNvSpPr txBox="1"/>
          <p:nvPr/>
        </p:nvSpPr>
        <p:spPr>
          <a:xfrm>
            <a:off x="4702792" y="2094791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16EEB4-3C82-47AB-A1F7-72CE221BE5A6}"/>
              </a:ext>
            </a:extLst>
          </p:cNvPr>
          <p:cNvSpPr txBox="1"/>
          <p:nvPr/>
        </p:nvSpPr>
        <p:spPr>
          <a:xfrm>
            <a:off x="4702792" y="2477853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derp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A5230-022B-4B48-99A3-142E90AFD112}"/>
              </a:ext>
            </a:extLst>
          </p:cNvPr>
          <p:cNvSpPr txBox="1"/>
          <p:nvPr/>
        </p:nvSpPr>
        <p:spPr>
          <a:xfrm>
            <a:off x="4690280" y="2941316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BDC637-7ECC-4ED8-885E-BE34E20A7769}"/>
              </a:ext>
            </a:extLst>
          </p:cNvPr>
          <p:cNvCxnSpPr/>
          <p:nvPr/>
        </p:nvCxnSpPr>
        <p:spPr>
          <a:xfrm>
            <a:off x="4940692" y="2533019"/>
            <a:ext cx="354841" cy="518615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579E149-3BD1-494C-80A2-B15079AC21B2}"/>
              </a:ext>
            </a:extLst>
          </p:cNvPr>
          <p:cNvCxnSpPr>
            <a:cxnSpLocks/>
          </p:cNvCxnSpPr>
          <p:nvPr/>
        </p:nvCxnSpPr>
        <p:spPr>
          <a:xfrm flipH="1">
            <a:off x="4940693" y="2533019"/>
            <a:ext cx="354840" cy="498143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5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037383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1 – The Basics</a:t>
            </a:r>
          </a:p>
        </p:txBody>
      </p:sp>
    </p:spTree>
    <p:extLst>
      <p:ext uri="{BB962C8B-B14F-4D97-AF65-F5344CB8AC3E}">
        <p14:creationId xmlns:p14="http://schemas.microsoft.com/office/powerpoint/2010/main" val="3870661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Fragmentation - Evasion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Observation system rejects data the target does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5CD2A2-EEB5-4EE4-B05B-95DB6AFC9315}"/>
              </a:ext>
            </a:extLst>
          </p:cNvPr>
          <p:cNvSpPr/>
          <p:nvPr/>
        </p:nvSpPr>
        <p:spPr>
          <a:xfrm>
            <a:off x="68693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15E4C-4365-4185-84DE-0F590F5E2482}"/>
              </a:ext>
            </a:extLst>
          </p:cNvPr>
          <p:cNvSpPr txBox="1"/>
          <p:nvPr/>
        </p:nvSpPr>
        <p:spPr>
          <a:xfrm>
            <a:off x="73697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Attacker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2B6C0-2737-40BC-B328-7BCC4C393B15}"/>
              </a:ext>
            </a:extLst>
          </p:cNvPr>
          <p:cNvSpPr/>
          <p:nvPr/>
        </p:nvSpPr>
        <p:spPr>
          <a:xfrm>
            <a:off x="349382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F0BAF-A2C2-4E63-9FEF-C2F8342291D9}"/>
              </a:ext>
            </a:extLst>
          </p:cNvPr>
          <p:cNvSpPr txBox="1"/>
          <p:nvPr/>
        </p:nvSpPr>
        <p:spPr>
          <a:xfrm>
            <a:off x="3493826" y="2573172"/>
            <a:ext cx="1078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7A19-4A0E-4A80-8C52-06649230A566}"/>
              </a:ext>
            </a:extLst>
          </p:cNvPr>
          <p:cNvSpPr/>
          <p:nvPr/>
        </p:nvSpPr>
        <p:spPr>
          <a:xfrm>
            <a:off x="6080077" y="2356513"/>
            <a:ext cx="1078173" cy="98718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89AAC-8271-47B2-A96B-8570DF343DF1}"/>
              </a:ext>
            </a:extLst>
          </p:cNvPr>
          <p:cNvSpPr txBox="1"/>
          <p:nvPr/>
        </p:nvSpPr>
        <p:spPr>
          <a:xfrm>
            <a:off x="6130118" y="2573172"/>
            <a:ext cx="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Target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0CF3F-3A41-45AD-B275-AEDAEA988595}"/>
              </a:ext>
            </a:extLst>
          </p:cNvPr>
          <p:cNvCxnSpPr/>
          <p:nvPr/>
        </p:nvCxnSpPr>
        <p:spPr>
          <a:xfrm>
            <a:off x="1969826" y="2694578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8CCE960-CD5F-41FA-A8D1-5D8034A5F457}"/>
              </a:ext>
            </a:extLst>
          </p:cNvPr>
          <p:cNvCxnSpPr/>
          <p:nvPr/>
        </p:nvCxnSpPr>
        <p:spPr>
          <a:xfrm>
            <a:off x="1942532" y="3150245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C1684AF-2C3B-493B-B7C9-26CE5C685FD2}"/>
              </a:ext>
            </a:extLst>
          </p:cNvPr>
          <p:cNvSpPr txBox="1"/>
          <p:nvPr/>
        </p:nvSpPr>
        <p:spPr>
          <a:xfrm>
            <a:off x="2010769" y="2320118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26A2CC-5723-493E-A2E6-CAC8AEACEE86}"/>
              </a:ext>
            </a:extLst>
          </p:cNvPr>
          <p:cNvSpPr txBox="1"/>
          <p:nvPr/>
        </p:nvSpPr>
        <p:spPr>
          <a:xfrm>
            <a:off x="1970963" y="2732931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1B02F5-0C3C-4284-8A0D-22B842BF589A}"/>
              </a:ext>
            </a:extLst>
          </p:cNvPr>
          <p:cNvCxnSpPr/>
          <p:nvPr/>
        </p:nvCxnSpPr>
        <p:spPr>
          <a:xfrm>
            <a:off x="4582236" y="2676280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881266-0677-4346-8AD0-8C5D510E3A73}"/>
              </a:ext>
            </a:extLst>
          </p:cNvPr>
          <p:cNvCxnSpPr/>
          <p:nvPr/>
        </p:nvCxnSpPr>
        <p:spPr>
          <a:xfrm>
            <a:off x="4609533" y="3119244"/>
            <a:ext cx="135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DC966B-3A5A-4459-8BA7-CB2F22A03563}"/>
              </a:ext>
            </a:extLst>
          </p:cNvPr>
          <p:cNvSpPr txBox="1"/>
          <p:nvPr/>
        </p:nvSpPr>
        <p:spPr>
          <a:xfrm>
            <a:off x="4623179" y="2301820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28529-57C5-4CAC-8266-DBA345A808A6}"/>
              </a:ext>
            </a:extLst>
          </p:cNvPr>
          <p:cNvSpPr txBox="1"/>
          <p:nvPr/>
        </p:nvSpPr>
        <p:spPr>
          <a:xfrm>
            <a:off x="4637964" y="2701930"/>
            <a:ext cx="119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shadow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1193E-0228-4BB3-A563-9E72A8AC5C90}"/>
              </a:ext>
            </a:extLst>
          </p:cNvPr>
          <p:cNvSpPr txBox="1"/>
          <p:nvPr/>
        </p:nvSpPr>
        <p:spPr>
          <a:xfrm>
            <a:off x="2754572" y="3588708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BF4378-ED33-438F-BBEE-1C677542CA39}"/>
              </a:ext>
            </a:extLst>
          </p:cNvPr>
          <p:cNvSpPr txBox="1"/>
          <p:nvPr/>
        </p:nvSpPr>
        <p:spPr>
          <a:xfrm>
            <a:off x="5338548" y="3583857"/>
            <a:ext cx="2556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cat /</a:t>
            </a:r>
            <a:r>
              <a:rPr lang="en-US" sz="2000" dirty="0" err="1"/>
              <a:t>etc</a:t>
            </a:r>
            <a:r>
              <a:rPr lang="en-US" sz="2000" dirty="0"/>
              <a:t>/shadow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192E8F-0226-4ED2-8452-CD6222D2A638}"/>
              </a:ext>
            </a:extLst>
          </p:cNvPr>
          <p:cNvCxnSpPr/>
          <p:nvPr/>
        </p:nvCxnSpPr>
        <p:spPr>
          <a:xfrm>
            <a:off x="2324668" y="2758580"/>
            <a:ext cx="354841" cy="518615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FFE928-DFE5-481D-AE6F-9BFF8A37790B}"/>
              </a:ext>
            </a:extLst>
          </p:cNvPr>
          <p:cNvCxnSpPr>
            <a:cxnSpLocks/>
          </p:cNvCxnSpPr>
          <p:nvPr/>
        </p:nvCxnSpPr>
        <p:spPr>
          <a:xfrm flipH="1">
            <a:off x="2324669" y="2758580"/>
            <a:ext cx="354840" cy="498143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268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Traceroute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Find list of hops between hosts</a:t>
            </a:r>
          </a:p>
          <a:p>
            <a:r>
              <a:rPr lang="en-US" sz="2000" dirty="0"/>
              <a:t>Relies on ICMP Time Exceeded in Transit messages</a:t>
            </a:r>
          </a:p>
          <a:p>
            <a:r>
              <a:rPr lang="en-US" sz="2000" dirty="0"/>
              <a:t>Can use ANY layer 4 protocol</a:t>
            </a:r>
          </a:p>
          <a:p>
            <a:r>
              <a:rPr lang="en-US" sz="2000" dirty="0"/>
              <a:t>Send packets with variable TTL values</a:t>
            </a:r>
          </a:p>
          <a:p>
            <a:r>
              <a:rPr lang="en-US" sz="2000" dirty="0"/>
              <a:t>Each hop decrements TTL by 1, discarding router sends ICMP </a:t>
            </a:r>
          </a:p>
          <a:p>
            <a:r>
              <a:rPr lang="en-US" sz="2000" dirty="0"/>
              <a:t>Windows uses ICMP echo requests</a:t>
            </a:r>
          </a:p>
          <a:p>
            <a:r>
              <a:rPr lang="en-US" sz="2000" dirty="0"/>
              <a:t>Linux uses UDP 33434 to UDP 33534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71661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Layer – IPv6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244105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Same purpose as IPv4</a:t>
            </a:r>
          </a:p>
          <a:p>
            <a:r>
              <a:rPr lang="en-US" sz="2000" dirty="0"/>
              <a:t>Uses 128-bit IP addresses</a:t>
            </a:r>
          </a:p>
          <a:p>
            <a:r>
              <a:rPr lang="en-US" sz="2000" dirty="0"/>
              <a:t>Neighbor Solicitation resolves MAC to IP</a:t>
            </a:r>
          </a:p>
          <a:p>
            <a:r>
              <a:rPr lang="en-US" sz="2000" dirty="0"/>
              <a:t>Does not guarantee delivery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6D6FC-B7D9-44EE-8BE3-9374C742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84" y="1127442"/>
            <a:ext cx="3989121" cy="307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45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Header – Internet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33</a:t>
            </a:fld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E7FA0-2B72-4034-A3B1-83B1E5D1FFBD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https://www.cisco.com/c/en/us/about/security-center/countermeasures-ipv6-type-0.html</a:t>
            </a:r>
          </a:p>
        </p:txBody>
      </p:sp>
      <p:pic>
        <p:nvPicPr>
          <p:cNvPr id="3074" name="Picture 2" descr="IPv6 header format diagram">
            <a:extLst>
              <a:ext uri="{FF2B5EF4-FFF2-40B4-BE49-F238E27FC236}">
                <a16:creationId xmlns:a16="http://schemas.microsoft.com/office/drawing/2014/main" id="{8A08BFC6-0EDA-48AE-AA13-F9BCFDF4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259" y="964222"/>
            <a:ext cx="3961482" cy="351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388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TCP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033941" cy="3171982"/>
          </a:xfrm>
        </p:spPr>
        <p:txBody>
          <a:bodyPr>
            <a:normAutofit/>
          </a:bodyPr>
          <a:lstStyle/>
          <a:p>
            <a:r>
              <a:rPr lang="en-US" sz="2000" dirty="0"/>
              <a:t>Transmission Control Protocol</a:t>
            </a:r>
          </a:p>
          <a:p>
            <a:r>
              <a:rPr lang="en-US" sz="2000" dirty="0"/>
              <a:t>Ensures packet delivery</a:t>
            </a:r>
          </a:p>
          <a:p>
            <a:r>
              <a:rPr lang="en-US" sz="2000" dirty="0"/>
              <a:t>Most common transport layer protocol</a:t>
            </a:r>
          </a:p>
          <a:p>
            <a:r>
              <a:rPr lang="en-US" sz="2000" dirty="0"/>
              <a:t>Communication status controlled with TCP flags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0B183-3F4D-4FEB-A7C2-D2122462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919" y="1292631"/>
            <a:ext cx="4120410" cy="31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98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35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4945A-910C-412E-B598-9310FC5DE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03" y="964222"/>
            <a:ext cx="6111393" cy="3451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6C5E9E-55DD-4C32-AB4E-6E6A4265FFB2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408457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Conversations - Beginning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36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67B66-DE88-44B1-A9C3-DCF77CF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90" y="1124262"/>
            <a:ext cx="2266620" cy="827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6E796E-6754-4E20-85A4-1205B883E54B}"/>
              </a:ext>
            </a:extLst>
          </p:cNvPr>
          <p:cNvSpPr/>
          <p:nvPr/>
        </p:nvSpPr>
        <p:spPr>
          <a:xfrm>
            <a:off x="2336425" y="2810641"/>
            <a:ext cx="1049312" cy="74734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9CC7F-03AC-4E68-8740-224D0A787657}"/>
              </a:ext>
            </a:extLst>
          </p:cNvPr>
          <p:cNvSpPr/>
          <p:nvPr/>
        </p:nvSpPr>
        <p:spPr>
          <a:xfrm>
            <a:off x="5839580" y="2780661"/>
            <a:ext cx="1049312" cy="747347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8A07E-8641-47AC-BF26-E1F04B0F6790}"/>
              </a:ext>
            </a:extLst>
          </p:cNvPr>
          <p:cNvSpPr txBox="1"/>
          <p:nvPr/>
        </p:nvSpPr>
        <p:spPr>
          <a:xfrm>
            <a:off x="2378897" y="2953779"/>
            <a:ext cx="96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C32DE-CF71-4E68-974E-9EEF2F8CF02D}"/>
              </a:ext>
            </a:extLst>
          </p:cNvPr>
          <p:cNvSpPr txBox="1"/>
          <p:nvPr/>
        </p:nvSpPr>
        <p:spPr>
          <a:xfrm>
            <a:off x="5811872" y="2923799"/>
            <a:ext cx="1104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B6DB1-D9C4-41F6-AE83-C79FB5DABB12}"/>
              </a:ext>
            </a:extLst>
          </p:cNvPr>
          <p:cNvCxnSpPr/>
          <p:nvPr/>
        </p:nvCxnSpPr>
        <p:spPr>
          <a:xfrm>
            <a:off x="3899941" y="2385721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67F17A-87E5-4F56-89AA-749EE1E82332}"/>
              </a:ext>
            </a:extLst>
          </p:cNvPr>
          <p:cNvCxnSpPr>
            <a:cxnSpLocks/>
          </p:cNvCxnSpPr>
          <p:nvPr/>
        </p:nvCxnSpPr>
        <p:spPr>
          <a:xfrm flipH="1">
            <a:off x="3924247" y="2780661"/>
            <a:ext cx="1303235" cy="56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E50307-A7B7-42A1-91EA-BF09A326C57C}"/>
              </a:ext>
            </a:extLst>
          </p:cNvPr>
          <p:cNvCxnSpPr/>
          <p:nvPr/>
        </p:nvCxnSpPr>
        <p:spPr>
          <a:xfrm>
            <a:off x="3924247" y="3510370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6C6619-01D8-48AD-BDAC-A0AC2F7C90CA}"/>
              </a:ext>
            </a:extLst>
          </p:cNvPr>
          <p:cNvSpPr txBox="1"/>
          <p:nvPr/>
        </p:nvSpPr>
        <p:spPr>
          <a:xfrm rot="757437">
            <a:off x="4134786" y="2215914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1DC68A-EE12-471F-B51B-9025BC0569A8}"/>
              </a:ext>
            </a:extLst>
          </p:cNvPr>
          <p:cNvSpPr txBox="1"/>
          <p:nvPr/>
        </p:nvSpPr>
        <p:spPr>
          <a:xfrm rot="20100992">
            <a:off x="3944512" y="2787018"/>
            <a:ext cx="1111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 - 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241AF0-19E1-4480-91AD-181D59D8202C}"/>
              </a:ext>
            </a:extLst>
          </p:cNvPr>
          <p:cNvSpPr txBox="1"/>
          <p:nvPr/>
        </p:nvSpPr>
        <p:spPr>
          <a:xfrm rot="757437">
            <a:off x="4089998" y="3360331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431393-B4DD-47CF-B7EC-6B4F32EE93F1}"/>
              </a:ext>
            </a:extLst>
          </p:cNvPr>
          <p:cNvCxnSpPr/>
          <p:nvPr/>
        </p:nvCxnSpPr>
        <p:spPr>
          <a:xfrm>
            <a:off x="3635115" y="2123441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5304B9-F921-43BB-8060-E23C0502DE4C}"/>
              </a:ext>
            </a:extLst>
          </p:cNvPr>
          <p:cNvCxnSpPr/>
          <p:nvPr/>
        </p:nvCxnSpPr>
        <p:spPr>
          <a:xfrm>
            <a:off x="5541364" y="2106174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0694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Conversations - Ending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37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67B66-DE88-44B1-A9C3-DCF77CF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690" y="1124262"/>
            <a:ext cx="2266620" cy="8270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6E796E-6754-4E20-85A4-1205B883E54B}"/>
              </a:ext>
            </a:extLst>
          </p:cNvPr>
          <p:cNvSpPr/>
          <p:nvPr/>
        </p:nvSpPr>
        <p:spPr>
          <a:xfrm>
            <a:off x="732065" y="2795887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8A07E-8641-47AC-BF26-E1F04B0F6790}"/>
              </a:ext>
            </a:extLst>
          </p:cNvPr>
          <p:cNvSpPr txBox="1"/>
          <p:nvPr/>
        </p:nvSpPr>
        <p:spPr>
          <a:xfrm>
            <a:off x="780490" y="2891273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DB6DB1-D9C4-41F6-AE83-C79FB5DABB12}"/>
              </a:ext>
            </a:extLst>
          </p:cNvPr>
          <p:cNvCxnSpPr/>
          <p:nvPr/>
        </p:nvCxnSpPr>
        <p:spPr>
          <a:xfrm>
            <a:off x="1569517" y="2318019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6C6619-01D8-48AD-BDAC-A0AC2F7C90CA}"/>
              </a:ext>
            </a:extLst>
          </p:cNvPr>
          <p:cNvSpPr txBox="1"/>
          <p:nvPr/>
        </p:nvSpPr>
        <p:spPr>
          <a:xfrm rot="757437">
            <a:off x="1804362" y="2148212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RST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4431393-B4DD-47CF-B7EC-6B4F32EE93F1}"/>
              </a:ext>
            </a:extLst>
          </p:cNvPr>
          <p:cNvCxnSpPr/>
          <p:nvPr/>
        </p:nvCxnSpPr>
        <p:spPr>
          <a:xfrm>
            <a:off x="1304691" y="2055739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5304B9-F921-43BB-8060-E23C0502DE4C}"/>
              </a:ext>
            </a:extLst>
          </p:cNvPr>
          <p:cNvCxnSpPr/>
          <p:nvPr/>
        </p:nvCxnSpPr>
        <p:spPr>
          <a:xfrm>
            <a:off x="3210940" y="2038472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BAE4A0-2B94-4ADB-9053-821FF0C801A6}"/>
              </a:ext>
            </a:extLst>
          </p:cNvPr>
          <p:cNvCxnSpPr/>
          <p:nvPr/>
        </p:nvCxnSpPr>
        <p:spPr>
          <a:xfrm>
            <a:off x="5621311" y="2334456"/>
            <a:ext cx="1349115" cy="29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EC59BD-D3C1-4B60-94A0-B50525F6BCFD}"/>
              </a:ext>
            </a:extLst>
          </p:cNvPr>
          <p:cNvCxnSpPr>
            <a:cxnSpLocks/>
          </p:cNvCxnSpPr>
          <p:nvPr/>
        </p:nvCxnSpPr>
        <p:spPr>
          <a:xfrm flipH="1">
            <a:off x="5645617" y="2729396"/>
            <a:ext cx="1303235" cy="569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730A65-4443-4D71-8270-C8D6D86A5AB1}"/>
              </a:ext>
            </a:extLst>
          </p:cNvPr>
          <p:cNvSpPr txBox="1"/>
          <p:nvPr/>
        </p:nvSpPr>
        <p:spPr>
          <a:xfrm rot="757437">
            <a:off x="5856156" y="2164649"/>
            <a:ext cx="8794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FIN-ACK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1AC40E-D2D3-4614-8805-BA1EFBA7E4F2}"/>
              </a:ext>
            </a:extLst>
          </p:cNvPr>
          <p:cNvSpPr txBox="1"/>
          <p:nvPr/>
        </p:nvSpPr>
        <p:spPr>
          <a:xfrm rot="20100992">
            <a:off x="5665882" y="2735753"/>
            <a:ext cx="11114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 - ACK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A75C9A-B0B6-4213-963C-8CE65EB0DD4C}"/>
              </a:ext>
            </a:extLst>
          </p:cNvPr>
          <p:cNvCxnSpPr/>
          <p:nvPr/>
        </p:nvCxnSpPr>
        <p:spPr>
          <a:xfrm>
            <a:off x="5356485" y="2072176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66E8726-9015-4A59-8741-1BF63B618BCA}"/>
              </a:ext>
            </a:extLst>
          </p:cNvPr>
          <p:cNvCxnSpPr/>
          <p:nvPr/>
        </p:nvCxnSpPr>
        <p:spPr>
          <a:xfrm>
            <a:off x="7262734" y="2054909"/>
            <a:ext cx="0" cy="227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1ACE24D-9E91-430A-A3DD-A32C7D9E2EF3}"/>
              </a:ext>
            </a:extLst>
          </p:cNvPr>
          <p:cNvSpPr/>
          <p:nvPr/>
        </p:nvSpPr>
        <p:spPr>
          <a:xfrm>
            <a:off x="3308202" y="2796108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0E25B2A-50D0-45CA-8324-0C87BC3AE839}"/>
              </a:ext>
            </a:extLst>
          </p:cNvPr>
          <p:cNvSpPr txBox="1"/>
          <p:nvPr/>
        </p:nvSpPr>
        <p:spPr>
          <a:xfrm>
            <a:off x="3356627" y="2891494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19BBE0-575C-4BC3-9781-3F94F34CA81D}"/>
              </a:ext>
            </a:extLst>
          </p:cNvPr>
          <p:cNvSpPr/>
          <p:nvPr/>
        </p:nvSpPr>
        <p:spPr>
          <a:xfrm>
            <a:off x="4727600" y="2793665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24573D-D8D2-4D04-9F9F-0478FCF01440}"/>
              </a:ext>
            </a:extLst>
          </p:cNvPr>
          <p:cNvSpPr txBox="1"/>
          <p:nvPr/>
        </p:nvSpPr>
        <p:spPr>
          <a:xfrm>
            <a:off x="4776025" y="2889051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DCDB7F-741B-410D-BA84-0A19D03383E8}"/>
              </a:ext>
            </a:extLst>
          </p:cNvPr>
          <p:cNvSpPr/>
          <p:nvPr/>
        </p:nvSpPr>
        <p:spPr>
          <a:xfrm>
            <a:off x="7385670" y="2796108"/>
            <a:ext cx="463012" cy="699595"/>
          </a:xfrm>
          <a:prstGeom prst="rect">
            <a:avLst/>
          </a:prstGeom>
          <a:solidFill>
            <a:schemeClr val="bg1"/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542295-5F2F-4FE1-A847-3B22B0338A30}"/>
              </a:ext>
            </a:extLst>
          </p:cNvPr>
          <p:cNvSpPr txBox="1"/>
          <p:nvPr/>
        </p:nvSpPr>
        <p:spPr>
          <a:xfrm>
            <a:off x="7434095" y="2891494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82316F-7263-408F-B63B-03AD74DAFDE7}"/>
              </a:ext>
            </a:extLst>
          </p:cNvPr>
          <p:cNvSpPr txBox="1"/>
          <p:nvPr/>
        </p:nvSpPr>
        <p:spPr>
          <a:xfrm>
            <a:off x="2020027" y="2912629"/>
            <a:ext cx="335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14217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Tracking Conversations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Socket (Source – Destination combination)</a:t>
            </a:r>
          </a:p>
          <a:p>
            <a:r>
              <a:rPr lang="en-US" sz="2000" dirty="0"/>
              <a:t>Sequence Number</a:t>
            </a:r>
          </a:p>
          <a:p>
            <a:pPr lvl="1"/>
            <a:r>
              <a:rPr lang="en-US" sz="2000" dirty="0"/>
              <a:t>Client and server have different sequence numbers</a:t>
            </a:r>
          </a:p>
          <a:p>
            <a:r>
              <a:rPr lang="en-US" sz="2000" dirty="0"/>
              <a:t>Acknowledgement Number</a:t>
            </a:r>
          </a:p>
          <a:p>
            <a:pPr lvl="1"/>
            <a:r>
              <a:rPr lang="en-US" sz="2000" dirty="0"/>
              <a:t>Acknowledge last sequence # + payload length</a:t>
            </a:r>
          </a:p>
          <a:p>
            <a:r>
              <a:rPr lang="en-US" sz="2000" dirty="0"/>
              <a:t>Wireshark tracks this well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641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Tracking Conversations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39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C-S – </a:t>
            </a:r>
            <a:r>
              <a:rPr lang="en-US" sz="2000" dirty="0" err="1"/>
              <a:t>Syn</a:t>
            </a:r>
            <a:r>
              <a:rPr lang="en-US" sz="2000" dirty="0"/>
              <a:t> – SEQ 0x82acd14d ACK 0x00000000, no payload</a:t>
            </a:r>
          </a:p>
          <a:p>
            <a:r>
              <a:rPr lang="en-US" sz="2000" dirty="0"/>
              <a:t>S-C – </a:t>
            </a:r>
            <a:r>
              <a:rPr lang="en-US" sz="2000" dirty="0" err="1"/>
              <a:t>Syn</a:t>
            </a:r>
            <a:r>
              <a:rPr lang="en-US" sz="2000" dirty="0"/>
              <a:t>-Ack – SEQ 0x9696fd7e ACK 0x82acd14e, no payload</a:t>
            </a:r>
          </a:p>
          <a:p>
            <a:r>
              <a:rPr lang="en-US" sz="2000" dirty="0"/>
              <a:t>C-S – Ack – SEQ 0x82acd14e ACK 0x9696fd7f, no payload</a:t>
            </a:r>
          </a:p>
          <a:p>
            <a:r>
              <a:rPr lang="en-US" sz="2000" dirty="0"/>
              <a:t>C-S – Ack – SEQ 0x82acd14e ACK 0x9696fd7f, 306 byte payload</a:t>
            </a:r>
          </a:p>
          <a:p>
            <a:r>
              <a:rPr lang="en-US" sz="2000" dirty="0"/>
              <a:t>S-C – Ack – SEQ 0x9696fd7f ACK 0x82acd280, no payload</a:t>
            </a:r>
          </a:p>
          <a:p>
            <a:r>
              <a:rPr lang="en-US" sz="2000" dirty="0"/>
              <a:t>S-C – Ack – SEQ 0x9696fd7f ACK 0x82acd280, 1261 byte payload</a:t>
            </a:r>
          </a:p>
          <a:p>
            <a:r>
              <a:rPr lang="en-US" sz="2000" dirty="0"/>
              <a:t>C-S – Ack – SEQ 0x82acd280 ACK 0x9697026c, 286 byte payload</a:t>
            </a:r>
          </a:p>
          <a:p>
            <a:r>
              <a:rPr lang="en-US" sz="2000" dirty="0"/>
              <a:t>S-C – Ack – SEQ 0x9697026c ACK 0x82acd39e, 1460 byte payload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6849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1 – The Basics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OSI &amp; TCP/IP Model Overview</a:t>
            </a:r>
          </a:p>
          <a:p>
            <a:pPr>
              <a:buFontTx/>
              <a:buChar char="-"/>
            </a:pPr>
            <a:r>
              <a:rPr lang="en-US" sz="1800" dirty="0"/>
              <a:t>Hexadecimal Numbers</a:t>
            </a:r>
          </a:p>
          <a:p>
            <a:pPr>
              <a:buFontTx/>
              <a:buChar char="-"/>
            </a:pPr>
            <a:r>
              <a:rPr lang="en-US" sz="1800" dirty="0"/>
              <a:t>Binary Numbers</a:t>
            </a:r>
          </a:p>
          <a:p>
            <a:pPr>
              <a:buFontTx/>
              <a:buChar char="-"/>
            </a:pPr>
            <a:r>
              <a:rPr lang="en-US" sz="1800" dirty="0"/>
              <a:t>Ethernet Headers</a:t>
            </a:r>
          </a:p>
          <a:p>
            <a:pPr>
              <a:buFontTx/>
              <a:buChar char="-"/>
            </a:pPr>
            <a:r>
              <a:rPr lang="en-US" sz="1800" dirty="0"/>
              <a:t>IP Headers</a:t>
            </a:r>
          </a:p>
          <a:p>
            <a:pPr>
              <a:buFontTx/>
              <a:buChar char="-"/>
            </a:pPr>
            <a:r>
              <a:rPr lang="en-US" sz="1800" dirty="0"/>
              <a:t>TCP Headers</a:t>
            </a:r>
          </a:p>
          <a:p>
            <a:pPr>
              <a:buFontTx/>
              <a:buChar char="-"/>
            </a:pPr>
            <a:r>
              <a:rPr lang="en-US" sz="1800" dirty="0"/>
              <a:t>UDP Headers</a:t>
            </a:r>
          </a:p>
          <a:p>
            <a:pPr>
              <a:buFontTx/>
              <a:buChar char="-"/>
            </a:pPr>
            <a:r>
              <a:rPr lang="en-US" sz="1800" dirty="0"/>
              <a:t>ICMP Headers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4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Retransmission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Blocked connections usually reset or dropped</a:t>
            </a:r>
          </a:p>
          <a:p>
            <a:r>
              <a:rPr lang="en-US" sz="2000" dirty="0"/>
              <a:t>Dropped packets look “lost” to host</a:t>
            </a:r>
          </a:p>
          <a:p>
            <a:r>
              <a:rPr lang="en-US" sz="2000" dirty="0"/>
              <a:t>Hosts retry at progressively larger intervals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4318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- Retransmission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41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9F835-38D6-4130-BEBF-E9FFD9B60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41" y="1448061"/>
            <a:ext cx="8327789" cy="279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4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– “Normal” Behavior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SYN to an open port causes SYN-ACK response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SYN to a closed port causes a RST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2870A-316A-4CD4-9985-250D3EE2B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756" y="3090940"/>
            <a:ext cx="2792259" cy="941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C59A1C-0E4F-4D15-98C2-E4C3283C2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984" y="1815006"/>
            <a:ext cx="2814031" cy="8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82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UDP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491141" cy="3171982"/>
          </a:xfrm>
        </p:spPr>
        <p:txBody>
          <a:bodyPr>
            <a:normAutofit/>
          </a:bodyPr>
          <a:lstStyle/>
          <a:p>
            <a:r>
              <a:rPr lang="en-US" sz="2000" dirty="0"/>
              <a:t>User Datagram Protocol</a:t>
            </a:r>
          </a:p>
          <a:p>
            <a:r>
              <a:rPr lang="en-US" sz="2000" dirty="0"/>
              <a:t>Unreliable delivery</a:t>
            </a:r>
          </a:p>
          <a:p>
            <a:r>
              <a:rPr lang="en-US" sz="2000" dirty="0"/>
              <a:t>Faster than TCP</a:t>
            </a:r>
          </a:p>
          <a:p>
            <a:r>
              <a:rPr lang="en-US" sz="2000" dirty="0"/>
              <a:t>Packet loss handled at the application layer</a:t>
            </a:r>
          </a:p>
          <a:p>
            <a:r>
              <a:rPr lang="en-US" sz="2000" dirty="0"/>
              <a:t>Suitable for streaming (VOIP, video,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en-US" sz="2000" dirty="0"/>
              <a:t>DNS and </a:t>
            </a:r>
            <a:r>
              <a:rPr lang="en-US" sz="2000" dirty="0" err="1"/>
              <a:t>tftp</a:t>
            </a:r>
            <a:r>
              <a:rPr lang="en-US" sz="2000" dirty="0"/>
              <a:t> commonly use UDP</a:t>
            </a:r>
          </a:p>
          <a:p>
            <a:r>
              <a:rPr lang="en-US" sz="2000" dirty="0"/>
              <a:t>QUIC uses UDP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89DFE8-8EE3-4773-9E2F-39967AD35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33" y="1337896"/>
            <a:ext cx="3625195" cy="27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4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75A0D7-B941-42FF-8A62-1D9BE479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783" y="1558371"/>
            <a:ext cx="6738433" cy="1926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FB598-28C6-431C-BE15-275156658E9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3939612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- ICMP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3805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Internet Control Message Protocol</a:t>
            </a:r>
          </a:p>
          <a:p>
            <a:r>
              <a:rPr lang="en-US" sz="2600" dirty="0"/>
              <a:t>Administrative communication</a:t>
            </a:r>
          </a:p>
          <a:p>
            <a:r>
              <a:rPr lang="en-US" sz="2600" dirty="0"/>
              <a:t>Ping, unreachable messages, router advertisement, redirection, etc.</a:t>
            </a:r>
          </a:p>
          <a:p>
            <a:r>
              <a:rPr lang="en-US" sz="2600" dirty="0"/>
              <a:t>Often result from a stimulus</a:t>
            </a:r>
          </a:p>
          <a:p>
            <a:pPr lvl="1"/>
            <a:r>
              <a:rPr lang="en-US" sz="2600" dirty="0"/>
              <a:t>Ping response</a:t>
            </a:r>
          </a:p>
          <a:p>
            <a:pPr lvl="1"/>
            <a:r>
              <a:rPr lang="en-US" sz="2600" dirty="0"/>
              <a:t>Port unreachable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3DCE9-0E0D-4E7E-B052-F9E37372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49" y="1176798"/>
            <a:ext cx="3844669" cy="2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13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46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DEB44-CAF1-4033-B9E5-1D508E1C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11" y="1557530"/>
            <a:ext cx="6781977" cy="1398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3DCC1-BF24-4819-9F63-57ACF481975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http://wiki.gnhlug.org/twiki2/pub/Www/IpReference/Packet_Headers_Subnet_Breakdown.xls</a:t>
            </a:r>
          </a:p>
        </p:txBody>
      </p:sp>
    </p:spTree>
    <p:extLst>
      <p:ext uri="{BB962C8B-B14F-4D97-AF65-F5344CB8AC3E}">
        <p14:creationId xmlns:p14="http://schemas.microsoft.com/office/powerpoint/2010/main" val="175692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Header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47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3DCC1-BF24-4819-9F63-57ACF4819751}"/>
              </a:ext>
            </a:extLst>
          </p:cNvPr>
          <p:cNvSpPr txBox="1"/>
          <p:nvPr/>
        </p:nvSpPr>
        <p:spPr>
          <a:xfrm>
            <a:off x="1702407" y="4425993"/>
            <a:ext cx="5739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http://slideplayer.com/slide/6252793/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0F9C4-DE67-4FF3-A801-50951CE2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407" y="932974"/>
            <a:ext cx="5675135" cy="354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4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Anomalous Traffic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Response with no stimulus</a:t>
            </a:r>
          </a:p>
          <a:p>
            <a:pPr lvl="1"/>
            <a:r>
              <a:rPr lang="en-US" sz="2800" dirty="0"/>
              <a:t>ICMP echo responses with no request</a:t>
            </a:r>
          </a:p>
          <a:p>
            <a:pPr lvl="1"/>
            <a:r>
              <a:rPr lang="en-US" sz="2800" dirty="0"/>
              <a:t>Different numbers of ICMP echo requests and responses</a:t>
            </a:r>
          </a:p>
          <a:p>
            <a:pPr lvl="1"/>
            <a:r>
              <a:rPr lang="en-US" sz="2800" dirty="0"/>
              <a:t>Nonstandard payloads</a:t>
            </a:r>
          </a:p>
          <a:p>
            <a:pPr lvl="2"/>
            <a:r>
              <a:rPr lang="en-US" sz="2600" dirty="0"/>
              <a:t>Windows echo request </a:t>
            </a:r>
            <a:r>
              <a:rPr lang="en-US" sz="2600" dirty="0" err="1"/>
              <a:t>abcdefghijklmnopqrstuvwabcdefghi</a:t>
            </a:r>
            <a:endParaRPr lang="en-US" sz="2600" dirty="0"/>
          </a:p>
          <a:p>
            <a:pPr lvl="2"/>
            <a:r>
              <a:rPr lang="en-US" sz="2600" dirty="0"/>
              <a:t>Linux echo request  !"#$%&amp;'()*+,-./01234567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6370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ICMP Tunnel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49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F6D40-D1CF-440B-945A-3BE7E725F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4" y="1265430"/>
            <a:ext cx="8224372" cy="26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9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with Packet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048001"/>
          </a:xfrm>
        </p:spPr>
        <p:txBody>
          <a:bodyPr>
            <a:normAutofit/>
          </a:bodyPr>
          <a:lstStyle/>
          <a:p>
            <a:r>
              <a:rPr lang="en-US" sz="2000" dirty="0"/>
              <a:t>Faster than host-based forensics</a:t>
            </a:r>
          </a:p>
          <a:p>
            <a:r>
              <a:rPr lang="en-US" sz="2000" dirty="0"/>
              <a:t>Investigate networking alerts</a:t>
            </a:r>
          </a:p>
          <a:p>
            <a:r>
              <a:rPr lang="en-US" sz="2000" dirty="0"/>
              <a:t>Troubleshoot networking issues</a:t>
            </a:r>
          </a:p>
          <a:p>
            <a:r>
              <a:rPr lang="en-US" sz="2000" dirty="0"/>
              <a:t>Tell if tools are working</a:t>
            </a:r>
          </a:p>
          <a:p>
            <a:r>
              <a:rPr lang="en-US" sz="2000" dirty="0"/>
              <a:t>Reverse engineer protocols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917664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 Layer – ICMPv6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000" dirty="0"/>
              <a:t>Internet Control Message Protocol</a:t>
            </a:r>
          </a:p>
          <a:p>
            <a:r>
              <a:rPr lang="en-US" sz="2000" dirty="0"/>
              <a:t>Same purpose as ICMPv4</a:t>
            </a:r>
          </a:p>
          <a:p>
            <a:r>
              <a:rPr lang="en-US" sz="2000" dirty="0"/>
              <a:t>Additional responsibility – Neighbor Discovery Protocol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AD68C-0B3B-4355-B008-92B3BF7F2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22" y="2839868"/>
            <a:ext cx="7406628" cy="14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59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2941610"/>
          </a:xfrm>
        </p:spPr>
        <p:txBody>
          <a:bodyPr>
            <a:normAutofit/>
          </a:bodyPr>
          <a:lstStyle/>
          <a:p>
            <a:r>
              <a:rPr lang="en-US" sz="2000" dirty="0"/>
              <a:t>What ICMP type and code indicate a ping response?</a:t>
            </a:r>
          </a:p>
          <a:p>
            <a:r>
              <a:rPr lang="en-US" sz="2000" dirty="0"/>
              <a:t>What two bytes start most IPv4 packets?</a:t>
            </a:r>
          </a:p>
          <a:p>
            <a:r>
              <a:rPr lang="en-US" sz="2000" dirty="0"/>
              <a:t>What ICMP type might indicate a traceroute?</a:t>
            </a:r>
          </a:p>
          <a:p>
            <a:r>
              <a:rPr lang="en-US" sz="2000" dirty="0"/>
              <a:t>What are the steps to the TCP 3-way handshake?</a:t>
            </a:r>
          </a:p>
          <a:p>
            <a:r>
              <a:rPr lang="en-US" sz="2000" dirty="0"/>
              <a:t>What are the two common methods of terminating a TCP connection?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23169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7E2C-F21D-4025-8DE4-3C292A302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8"/>
            <a:ext cx="7885728" cy="3152879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What ICMP type and code indicate a ping response?</a:t>
            </a:r>
          </a:p>
          <a:p>
            <a:pPr lvl="1"/>
            <a:r>
              <a:rPr lang="en-US" sz="2000" dirty="0"/>
              <a:t>Type 0, code 0</a:t>
            </a:r>
          </a:p>
          <a:p>
            <a:r>
              <a:rPr lang="en-US" sz="2000" dirty="0"/>
              <a:t>What two bytes start most IPv4 packets?</a:t>
            </a:r>
          </a:p>
          <a:p>
            <a:pPr lvl="1"/>
            <a:r>
              <a:rPr lang="en-US" sz="2000" dirty="0"/>
              <a:t>0x4500</a:t>
            </a:r>
          </a:p>
          <a:p>
            <a:r>
              <a:rPr lang="en-US" sz="2000" dirty="0"/>
              <a:t>What ICMP type might indicate a traceroute?</a:t>
            </a:r>
          </a:p>
          <a:p>
            <a:pPr lvl="1"/>
            <a:r>
              <a:rPr lang="en-US" sz="2000" dirty="0"/>
              <a:t>Type 11</a:t>
            </a:r>
          </a:p>
          <a:p>
            <a:r>
              <a:rPr lang="en-US" sz="2000" dirty="0"/>
              <a:t>What are the sets of flags in a normal TCP 3-way handshake?</a:t>
            </a:r>
          </a:p>
          <a:p>
            <a:pPr lvl="1"/>
            <a:r>
              <a:rPr lang="en-US" sz="2000" dirty="0"/>
              <a:t>SYN, SYN-ACK, ACK</a:t>
            </a:r>
          </a:p>
          <a:p>
            <a:r>
              <a:rPr lang="en-US" sz="2000" dirty="0"/>
              <a:t>What are the two common methods of terminating a TCP connection?</a:t>
            </a:r>
          </a:p>
          <a:p>
            <a:pPr lvl="1"/>
            <a:r>
              <a:rPr lang="en-US" sz="2000" dirty="0"/>
              <a:t>FIN, RST</a:t>
            </a:r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42551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2E7B3-7430-47F3-829D-5A4019427948}"/>
              </a:ext>
            </a:extLst>
          </p:cNvPr>
          <p:cNvSpPr txBox="1">
            <a:spLocks/>
          </p:cNvSpPr>
          <p:nvPr/>
        </p:nvSpPr>
        <p:spPr>
          <a:xfrm>
            <a:off x="724606" y="2538387"/>
            <a:ext cx="2037383" cy="99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Part 2 – Tools</a:t>
            </a:r>
          </a:p>
        </p:txBody>
      </p:sp>
    </p:spTree>
    <p:extLst>
      <p:ext uri="{BB962C8B-B14F-4D97-AF65-F5344CB8AC3E}">
        <p14:creationId xmlns:p14="http://schemas.microsoft.com/office/powerpoint/2010/main" val="1027322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Part 2 – Tools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672" y="1504950"/>
            <a:ext cx="7885728" cy="2819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800" dirty="0" err="1"/>
              <a:t>TCPDump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Wireshark</a:t>
            </a:r>
          </a:p>
          <a:p>
            <a:pPr>
              <a:buFontTx/>
              <a:buChar char="-"/>
            </a:pPr>
            <a:r>
              <a:rPr lang="en-US" sz="1800" dirty="0"/>
              <a:t>TShark</a:t>
            </a:r>
          </a:p>
          <a:p>
            <a:pPr>
              <a:buFontTx/>
              <a:buChar char="-"/>
            </a:pPr>
            <a:r>
              <a:rPr lang="en-US" sz="1800" dirty="0" err="1"/>
              <a:t>ngrep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GNU Tools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417487-CC6B-EF42-81A0-9C23607733F5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204764" y="4783059"/>
            <a:ext cx="329636" cy="182880"/>
          </a:xfrm>
        </p:spPr>
        <p:txBody>
          <a:bodyPr/>
          <a:lstStyle/>
          <a:p>
            <a:fld id="{515BA0A7-2D4D-5E44-9E8B-6DFF6FD2881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49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 sniffing application</a:t>
            </a:r>
          </a:p>
          <a:p>
            <a:r>
              <a:rPr lang="en-US" sz="2800" dirty="0"/>
              <a:t>*nix, </a:t>
            </a:r>
            <a:r>
              <a:rPr lang="en-US" sz="2800" dirty="0" err="1"/>
              <a:t>windump</a:t>
            </a:r>
            <a:r>
              <a:rPr lang="en-US" sz="2800" dirty="0"/>
              <a:t> on Windows</a:t>
            </a:r>
          </a:p>
          <a:p>
            <a:r>
              <a:rPr lang="en-US" sz="2800" dirty="0"/>
              <a:t>Little interpretation past transport layer</a:t>
            </a:r>
          </a:p>
          <a:p>
            <a:r>
              <a:rPr lang="en-US" sz="2800" dirty="0"/>
              <a:t>Fastest sniffer available</a:t>
            </a:r>
          </a:p>
          <a:p>
            <a:r>
              <a:rPr lang="en-US" sz="2800" dirty="0"/>
              <a:t>Uses Berkeley Packet Filters (BPF)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833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Common Options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nn</a:t>
            </a:r>
            <a:r>
              <a:rPr lang="en-US" sz="2800" dirty="0"/>
              <a:t> : Do not resolve host names or ports</a:t>
            </a:r>
          </a:p>
          <a:p>
            <a:pPr marL="0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i</a:t>
            </a:r>
            <a:r>
              <a:rPr lang="en-US" sz="2800" dirty="0"/>
              <a:t> : Capture interface</a:t>
            </a:r>
          </a:p>
          <a:p>
            <a:pPr marL="0" indent="0">
              <a:buNone/>
            </a:pPr>
            <a:r>
              <a:rPr lang="en-US" sz="2800" dirty="0"/>
              <a:t>-w : write packets to a file</a:t>
            </a:r>
          </a:p>
          <a:p>
            <a:pPr marL="0" indent="0">
              <a:buNone/>
            </a:pPr>
            <a:r>
              <a:rPr lang="en-US" sz="2800" dirty="0"/>
              <a:t>-r : read capture file</a:t>
            </a:r>
          </a:p>
          <a:p>
            <a:pPr marL="0" indent="0">
              <a:buNone/>
            </a:pPr>
            <a:r>
              <a:rPr lang="en-US" sz="2800" dirty="0"/>
              <a:t>-A : Dump ASCII</a:t>
            </a:r>
          </a:p>
          <a:p>
            <a:pPr marL="0" indent="0">
              <a:buNone/>
            </a:pPr>
            <a:r>
              <a:rPr lang="en-US" sz="2800" dirty="0"/>
              <a:t>-x : Dump hex</a:t>
            </a:r>
          </a:p>
          <a:p>
            <a:pPr marL="0" indent="0">
              <a:buNone/>
            </a:pPr>
            <a:r>
              <a:rPr lang="en-US" sz="2800" dirty="0"/>
              <a:t>-X : Dump hex and ASCII</a:t>
            </a:r>
          </a:p>
          <a:p>
            <a:pPr marL="0" indent="0">
              <a:buNone/>
            </a:pPr>
            <a:r>
              <a:rPr lang="en-US" sz="2800" dirty="0"/>
              <a:t>-v[</a:t>
            </a:r>
            <a:r>
              <a:rPr lang="en-US" sz="2800" dirty="0" err="1"/>
              <a:t>vvvv</a:t>
            </a:r>
            <a:r>
              <a:rPr lang="en-US" sz="2800" dirty="0"/>
              <a:t>] : increase verbosity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8591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57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092492-8C04-4DA2-8005-F1917361F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8" y="1277002"/>
            <a:ext cx="7447243" cy="31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82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TCPDump</a:t>
            </a:r>
            <a:r>
              <a:rPr lang="en-US" dirty="0"/>
              <a:t> Verbose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23DEB-B1B1-47C8-A875-41813918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86" y="1424209"/>
            <a:ext cx="8228027" cy="22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294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59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Widely used in networking tools</a:t>
            </a:r>
          </a:p>
          <a:p>
            <a:r>
              <a:rPr lang="en-US" sz="2800" dirty="0"/>
              <a:t>Limit traffic </a:t>
            </a:r>
            <a:r>
              <a:rPr lang="en-US" sz="2800" dirty="0" err="1"/>
              <a:t>TCPDump</a:t>
            </a:r>
            <a:r>
              <a:rPr lang="en-US" sz="2800" dirty="0"/>
              <a:t> accepts</a:t>
            </a:r>
          </a:p>
          <a:p>
            <a:r>
              <a:rPr lang="en-US" sz="2800" dirty="0"/>
              <a:t>Allows targeted captures</a:t>
            </a:r>
          </a:p>
          <a:p>
            <a:r>
              <a:rPr lang="en-US" sz="2800" dirty="0"/>
              <a:t>Filter existing captures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907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C2689D-B848-47FF-B591-EC30A1F4D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199071"/>
              </p:ext>
            </p:extLst>
          </p:nvPr>
        </p:nvGraphicFramePr>
        <p:xfrm>
          <a:off x="3034856" y="1454912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50610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host </a:t>
            </a:r>
            <a:r>
              <a:rPr lang="en-US" sz="2800" i="1" dirty="0" err="1"/>
              <a:t>host</a:t>
            </a:r>
            <a:r>
              <a:rPr lang="en-US" sz="2800" i="1" dirty="0"/>
              <a:t> </a:t>
            </a:r>
            <a:r>
              <a:rPr lang="en-US" sz="2800" dirty="0"/>
              <a:t>: capture traffic from a specific host</a:t>
            </a:r>
          </a:p>
          <a:p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i="1" dirty="0"/>
              <a:t> </a:t>
            </a:r>
            <a:r>
              <a:rPr lang="en-US" sz="2800" dirty="0"/>
              <a:t>: specific source host</a:t>
            </a:r>
          </a:p>
          <a:p>
            <a:r>
              <a:rPr lang="en-US" sz="2800" dirty="0" err="1"/>
              <a:t>dst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specific destination host</a:t>
            </a:r>
          </a:p>
          <a:p>
            <a:r>
              <a:rPr lang="en-US" sz="2800" dirty="0" err="1"/>
              <a:t>ip</a:t>
            </a:r>
            <a:r>
              <a:rPr lang="en-US" sz="2800" dirty="0"/>
              <a:t> </a:t>
            </a:r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IP packets from specific source host</a:t>
            </a:r>
          </a:p>
          <a:p>
            <a:r>
              <a:rPr lang="en-US" sz="2800" dirty="0"/>
              <a:t>Port </a:t>
            </a:r>
            <a:r>
              <a:rPr lang="en-US" sz="2800" i="1" dirty="0" err="1"/>
              <a:t>port</a:t>
            </a:r>
            <a:r>
              <a:rPr lang="en-US" sz="2800" dirty="0"/>
              <a:t> : Packets to or from a specific transport-layer port</a:t>
            </a:r>
          </a:p>
          <a:p>
            <a:r>
              <a:rPr lang="en-US" sz="2800" dirty="0"/>
              <a:t>ether </a:t>
            </a:r>
            <a:r>
              <a:rPr lang="en-US" sz="2800" i="1" dirty="0" err="1"/>
              <a:t>ehost</a:t>
            </a:r>
            <a:r>
              <a:rPr lang="en-US" sz="2800" dirty="0"/>
              <a:t> : packets from a specific MAC</a:t>
            </a:r>
          </a:p>
          <a:p>
            <a:r>
              <a:rPr lang="en-US" sz="2800" dirty="0"/>
              <a:t>net </a:t>
            </a:r>
            <a:r>
              <a:rPr lang="en-US" sz="2800" i="1" dirty="0"/>
              <a:t>subnet</a:t>
            </a:r>
            <a:r>
              <a:rPr lang="en-US" sz="2800" dirty="0"/>
              <a:t> : packets to or form a specific subnet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44537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14192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/>
              <a:t>ip</a:t>
            </a:r>
            <a:r>
              <a:rPr lang="en-US" sz="2800" dirty="0"/>
              <a:t>[0] </a:t>
            </a:r>
            <a:r>
              <a:rPr lang="en-US" sz="2800" i="1" dirty="0"/>
              <a:t>= </a:t>
            </a:r>
            <a:r>
              <a:rPr lang="en-US" sz="2800" dirty="0"/>
              <a:t>0x45</a:t>
            </a:r>
            <a:r>
              <a:rPr lang="en-US" sz="2800" i="1" dirty="0"/>
              <a:t> </a:t>
            </a:r>
            <a:r>
              <a:rPr lang="en-US" sz="2800" dirty="0"/>
              <a:t>: IPv4 packets, header length 20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[2:2] = 443 : TCP packets destination port 443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: capture all TCP packets</a:t>
            </a:r>
          </a:p>
          <a:p>
            <a:r>
              <a:rPr lang="en-US" sz="2800" dirty="0" err="1"/>
              <a:t>udp</a:t>
            </a:r>
            <a:r>
              <a:rPr lang="en-US" sz="2800" dirty="0"/>
              <a:t> : capture all UDP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&amp;&amp; </a:t>
            </a:r>
            <a:r>
              <a:rPr lang="en-US" sz="2800" dirty="0" err="1"/>
              <a:t>src</a:t>
            </a:r>
            <a:r>
              <a:rPr lang="en-US" sz="2800" dirty="0"/>
              <a:t> host </a:t>
            </a:r>
            <a:r>
              <a:rPr lang="en-US" sz="2800" i="1" dirty="0" err="1"/>
              <a:t>host</a:t>
            </a:r>
            <a:r>
              <a:rPr lang="en-US" sz="2800" dirty="0"/>
              <a:t> : TCP packets from a specific host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 || </a:t>
            </a:r>
            <a:r>
              <a:rPr lang="en-US" sz="2800" dirty="0" err="1"/>
              <a:t>src</a:t>
            </a:r>
            <a:r>
              <a:rPr lang="en-US" sz="2800" dirty="0"/>
              <a:t> host</a:t>
            </a:r>
            <a:r>
              <a:rPr lang="en-US" sz="2800" i="1" dirty="0"/>
              <a:t> </a:t>
            </a:r>
            <a:r>
              <a:rPr lang="en-US" sz="2800" i="1" dirty="0" err="1"/>
              <a:t>host</a:t>
            </a:r>
            <a:r>
              <a:rPr lang="en-US" sz="2800" dirty="0"/>
              <a:t> : Any TCP packet or packet from a specific host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9299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Flags (Byte 13)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Byte 13 in the TCP header contains control flags</a:t>
            </a:r>
          </a:p>
          <a:p>
            <a:r>
              <a:rPr lang="en-US" sz="2800" dirty="0"/>
              <a:t>Help manage the TCP conversation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39FF8-D032-45EB-A372-47C9E49D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03" y="2868136"/>
            <a:ext cx="5780194" cy="122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9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 err="1"/>
              <a:t>tcp</a:t>
            </a:r>
            <a:r>
              <a:rPr lang="en-US" sz="2800" dirty="0"/>
              <a:t>[13] = 0x02 : SYN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= 0x04 : RST packets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</a:t>
            </a:r>
            <a:r>
              <a:rPr lang="en-US" sz="2800" dirty="0" err="1"/>
              <a:t>tcpflags</a:t>
            </a:r>
            <a:r>
              <a:rPr lang="en-US" sz="2800" dirty="0"/>
              <a:t>] = </a:t>
            </a:r>
            <a:r>
              <a:rPr lang="en-US" sz="2800" dirty="0" err="1"/>
              <a:t>tcp-syn</a:t>
            </a:r>
            <a:r>
              <a:rPr lang="en-US" sz="2800" dirty="0"/>
              <a:t> : also SYN packets</a:t>
            </a:r>
          </a:p>
          <a:p>
            <a:endParaRPr lang="en-US" sz="2800" dirty="0"/>
          </a:p>
          <a:p>
            <a:r>
              <a:rPr lang="en-US" sz="2800" dirty="0"/>
              <a:t>How can you capture packets without the SYN flag set?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5014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Masking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64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173332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Logical AND (&amp;) </a:t>
            </a:r>
          </a:p>
          <a:p>
            <a:pPr lvl="1"/>
            <a:r>
              <a:rPr lang="en-US" sz="2800" dirty="0"/>
              <a:t>Both statements must be true </a:t>
            </a:r>
          </a:p>
          <a:p>
            <a:r>
              <a:rPr lang="en-US" sz="2800" dirty="0"/>
              <a:t>Logical OR (|)</a:t>
            </a:r>
          </a:p>
          <a:p>
            <a:pPr lvl="1"/>
            <a:r>
              <a:rPr lang="en-US" sz="2800" dirty="0"/>
              <a:t>Either statement is true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B68D35-2374-4317-9EAF-F317DC760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924" y="1504949"/>
            <a:ext cx="2239911" cy="12392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FB0789-E90B-44FA-B751-32BD392A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24" y="2939152"/>
            <a:ext cx="2279525" cy="126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2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Packets </a:t>
            </a:r>
            <a:r>
              <a:rPr lang="en-US" sz="2800" b="1" dirty="0"/>
              <a:t>with</a:t>
            </a:r>
            <a:r>
              <a:rPr lang="en-US" sz="2800" dirty="0"/>
              <a:t> the SYN flag set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== 0x02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9C299-64FA-4227-BF5C-9FD9C350A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3" y="2544438"/>
            <a:ext cx="3480089" cy="929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BB5E5-E14D-4089-A8B3-592AA6C95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20" y="2547146"/>
            <a:ext cx="3300343" cy="8609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250F9-CDB8-4E30-8D01-5362D213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87" y="3597689"/>
            <a:ext cx="3530041" cy="955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CE23D-D477-454A-9992-D8B1BC060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572" y="3575158"/>
            <a:ext cx="3387041" cy="9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Packet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83708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Packets </a:t>
            </a:r>
            <a:r>
              <a:rPr lang="en-US" sz="2800" b="1" dirty="0"/>
              <a:t>without</a:t>
            </a:r>
            <a:r>
              <a:rPr lang="en-US" sz="2800" dirty="0"/>
              <a:t> the SYN flag set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!= 0x02</a:t>
            </a:r>
          </a:p>
          <a:p>
            <a:r>
              <a:rPr lang="en-US" sz="2800" dirty="0" err="1"/>
              <a:t>tcp</a:t>
            </a:r>
            <a:r>
              <a:rPr lang="en-US" sz="2800" dirty="0"/>
              <a:t>[13] &amp; 0x02 = 0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B498B-1CC5-45DA-B29A-4278D094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8" y="2895191"/>
            <a:ext cx="3867481" cy="10911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AAE511-5A40-4D18-9CB4-BDAB9A36C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19" y="2931456"/>
            <a:ext cx="3867481" cy="10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98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SYN-ACK packets</a:t>
            </a:r>
          </a:p>
          <a:p>
            <a:r>
              <a:rPr lang="en-US" sz="2800" dirty="0"/>
              <a:t>Find packets with a source port of 80</a:t>
            </a:r>
          </a:p>
          <a:p>
            <a:r>
              <a:rPr lang="en-US" sz="2800" dirty="0"/>
              <a:t>Find packets with all TCP flags set</a:t>
            </a:r>
          </a:p>
          <a:p>
            <a:r>
              <a:rPr lang="en-US" sz="2800" dirty="0"/>
              <a:t>Find all UDP packets with a destination port of 123</a:t>
            </a:r>
          </a:p>
          <a:p>
            <a:r>
              <a:rPr lang="en-US" sz="2800" dirty="0"/>
              <a:t>Find all type 3 code 3 ICMP packets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0221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 Answers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128970"/>
            <a:ext cx="7885728" cy="3547961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Find SYN-ACK packets</a:t>
            </a:r>
          </a:p>
          <a:p>
            <a:pPr lvl="1"/>
            <a:r>
              <a:rPr lang="en-US" sz="2800" dirty="0" err="1"/>
              <a:t>tcp</a:t>
            </a:r>
            <a:r>
              <a:rPr lang="en-US" sz="2800" dirty="0"/>
              <a:t>[13]=0x12</a:t>
            </a:r>
          </a:p>
          <a:p>
            <a:r>
              <a:rPr lang="en-US" sz="2800" dirty="0"/>
              <a:t>Find packets with a source port of 80</a:t>
            </a:r>
          </a:p>
          <a:p>
            <a:pPr lvl="1"/>
            <a:r>
              <a:rPr lang="en-US" sz="2800" dirty="0" err="1"/>
              <a:t>src</a:t>
            </a:r>
            <a:r>
              <a:rPr lang="en-US" sz="2800" dirty="0"/>
              <a:t> port 80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[0:2]=80 || </a:t>
            </a:r>
            <a:r>
              <a:rPr lang="en-US" sz="2800" dirty="0" err="1"/>
              <a:t>tcp</a:t>
            </a:r>
            <a:r>
              <a:rPr lang="en-US" sz="2800" dirty="0"/>
              <a:t>[0:2]=80</a:t>
            </a:r>
          </a:p>
          <a:p>
            <a:r>
              <a:rPr lang="en-US" sz="2800" dirty="0"/>
              <a:t>Find packets with all TCP flags set</a:t>
            </a:r>
          </a:p>
          <a:p>
            <a:pPr lvl="1"/>
            <a:r>
              <a:rPr lang="en-US" sz="2800" dirty="0" err="1"/>
              <a:t>tcp</a:t>
            </a:r>
            <a:r>
              <a:rPr lang="en-US" sz="2800" dirty="0"/>
              <a:t>[13]=0xff</a:t>
            </a:r>
          </a:p>
          <a:p>
            <a:r>
              <a:rPr lang="en-US" sz="2800" dirty="0"/>
              <a:t>Find all UDP packets with a destination port of 123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[2:2]=123</a:t>
            </a:r>
          </a:p>
          <a:p>
            <a:pPr lvl="1"/>
            <a:r>
              <a:rPr lang="en-US" sz="2800" dirty="0" err="1"/>
              <a:t>udp</a:t>
            </a:r>
            <a:r>
              <a:rPr lang="en-US" sz="2800" dirty="0"/>
              <a:t> &amp;&amp; </a:t>
            </a:r>
            <a:r>
              <a:rPr lang="en-US" sz="2800" dirty="0" err="1"/>
              <a:t>dst</a:t>
            </a:r>
            <a:r>
              <a:rPr lang="en-US" sz="2800" dirty="0"/>
              <a:t> port 123</a:t>
            </a:r>
          </a:p>
          <a:p>
            <a:r>
              <a:rPr lang="en-US" sz="2800" dirty="0"/>
              <a:t>Find all type 3 code 3 ICMP packets</a:t>
            </a:r>
          </a:p>
          <a:p>
            <a:pPr lvl="1"/>
            <a:r>
              <a:rPr lang="en-US" sz="2800" dirty="0" err="1"/>
              <a:t>icmp</a:t>
            </a:r>
            <a:r>
              <a:rPr lang="en-US" sz="2800" dirty="0"/>
              <a:t>[0]=3 &amp;&amp; </a:t>
            </a:r>
            <a:r>
              <a:rPr lang="en-US" sz="2800" dirty="0" err="1"/>
              <a:t>icmp</a:t>
            </a:r>
            <a:r>
              <a:rPr lang="en-US" sz="2800" dirty="0"/>
              <a:t>[1]=3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0742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69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Not as confusing as </a:t>
            </a:r>
            <a:r>
              <a:rPr lang="en-US" sz="2800" dirty="0" err="1"/>
              <a:t>TCPDump</a:t>
            </a:r>
            <a:endParaRPr lang="en-US" sz="2800" dirty="0"/>
          </a:p>
          <a:p>
            <a:r>
              <a:rPr lang="en-US" sz="2800" dirty="0"/>
              <a:t>Graphical interface to view packets</a:t>
            </a:r>
          </a:p>
          <a:p>
            <a:r>
              <a:rPr lang="en-US" sz="2800" dirty="0"/>
              <a:t>Robust application layer support</a:t>
            </a:r>
          </a:p>
          <a:p>
            <a:r>
              <a:rPr lang="en-US" sz="2800" dirty="0"/>
              <a:t>More powerful filters</a:t>
            </a:r>
          </a:p>
          <a:p>
            <a:r>
              <a:rPr lang="en-US" sz="2800" dirty="0"/>
              <a:t>Slow.</a:t>
            </a:r>
          </a:p>
          <a:p>
            <a:r>
              <a:rPr lang="en-US" sz="2800" dirty="0"/>
              <a:t>Can be misleading</a:t>
            </a:r>
          </a:p>
          <a:p>
            <a:r>
              <a:rPr lang="en-US" sz="2800" dirty="0"/>
              <a:t>Almost unusable &gt; 1GB packet captures</a:t>
            </a:r>
          </a:p>
          <a:p>
            <a:r>
              <a:rPr lang="en-US" sz="2800" dirty="0"/>
              <a:t>Can have remote code execution vulnerabilities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092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The TCP/IP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</a:t>
            </a:fld>
            <a:endParaRPr lang="en-CA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7439678-08DB-4D65-977F-C32266484D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3566038"/>
              </p:ext>
            </p:extLst>
          </p:nvPr>
        </p:nvGraphicFramePr>
        <p:xfrm>
          <a:off x="1895603" y="1480762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831EC46-128C-4D92-BC4A-4C43EBEEAE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0122128"/>
              </p:ext>
            </p:extLst>
          </p:nvPr>
        </p:nvGraphicFramePr>
        <p:xfrm>
          <a:off x="4866154" y="1489990"/>
          <a:ext cx="2890456" cy="2928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174148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– Time Display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70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AF89A-CE8C-4430-AAE5-8C57428D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28" y="1030063"/>
            <a:ext cx="6230415" cy="35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39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71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74D2A-D1E7-4DC1-A6B8-1EB3E445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51" y="1482257"/>
            <a:ext cx="8092897" cy="24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391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72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FFB48-D7B0-4F35-ADDC-DA270F66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74" y="1095338"/>
            <a:ext cx="5301051" cy="32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21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Exports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Dump files from </a:t>
            </a:r>
            <a:r>
              <a:rPr lang="en-US" sz="2800" dirty="0" err="1"/>
              <a:t>pcaps</a:t>
            </a:r>
            <a:endParaRPr lang="en-US" sz="2800" dirty="0"/>
          </a:p>
          <a:p>
            <a:r>
              <a:rPr lang="en-US" sz="2800" dirty="0"/>
              <a:t>File | Export Objects</a:t>
            </a:r>
          </a:p>
          <a:p>
            <a:r>
              <a:rPr lang="en-US" sz="2800" dirty="0"/>
              <a:t>Limited protocol support</a:t>
            </a:r>
          </a:p>
          <a:p>
            <a:pPr lvl="1"/>
            <a:r>
              <a:rPr lang="en-US" sz="2800" dirty="0"/>
              <a:t>HTTP</a:t>
            </a:r>
          </a:p>
          <a:p>
            <a:pPr lvl="1"/>
            <a:r>
              <a:rPr lang="en-US" sz="2800" dirty="0"/>
              <a:t>SMB</a:t>
            </a:r>
          </a:p>
          <a:p>
            <a:pPr lvl="1"/>
            <a:r>
              <a:rPr lang="en-US" sz="2800" dirty="0"/>
              <a:t>DICOM</a:t>
            </a:r>
          </a:p>
          <a:p>
            <a:pPr lvl="1"/>
            <a:r>
              <a:rPr lang="en-US" sz="2800" dirty="0"/>
              <a:t>IMF</a:t>
            </a:r>
          </a:p>
          <a:p>
            <a:pPr lvl="1"/>
            <a:r>
              <a:rPr lang="en-US" sz="2800" dirty="0"/>
              <a:t>TFTP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38281-8B98-49C3-9D91-8F2240F1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55" y="1142597"/>
            <a:ext cx="2985122" cy="34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Objects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408A4-56FA-4FDE-BD4D-35800943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88" y="1158644"/>
            <a:ext cx="4686423" cy="324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985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Follow TCP Streams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75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4385665" cy="3171982"/>
          </a:xfrm>
        </p:spPr>
        <p:txBody>
          <a:bodyPr>
            <a:normAutofit/>
          </a:bodyPr>
          <a:lstStyle/>
          <a:p>
            <a:r>
              <a:rPr lang="en-US" sz="2800" dirty="0"/>
              <a:t>Limits displayed packets to a specific set</a:t>
            </a:r>
          </a:p>
          <a:p>
            <a:r>
              <a:rPr lang="en-US" sz="2800" dirty="0"/>
              <a:t>Can use to export alternate protocols</a:t>
            </a:r>
          </a:p>
          <a:p>
            <a:endParaRPr lang="en-US" sz="2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BFE8F-8429-4E10-B8D3-89851CE4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818" y="1989762"/>
            <a:ext cx="3992858" cy="22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59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Followed TCP Stream - HTTP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76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C1E8F-2619-4CEE-88C2-CA673D66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518" y="1086898"/>
            <a:ext cx="6054963" cy="34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397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Followed TCP Stream - SMB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77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018ED-27B6-4B10-AB53-BFB6AFDBC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14" y="1023910"/>
            <a:ext cx="4694243" cy="36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2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Capture Filters</a:t>
            </a:r>
          </a:p>
          <a:p>
            <a:pPr lvl="1"/>
            <a:r>
              <a:rPr lang="en-US" sz="2800" dirty="0"/>
              <a:t>Use BPF to limit traffic collected</a:t>
            </a:r>
          </a:p>
          <a:p>
            <a:r>
              <a:rPr lang="en-US" sz="2800" dirty="0"/>
              <a:t>Display Filters - SLOW</a:t>
            </a:r>
          </a:p>
          <a:p>
            <a:pPr lvl="1"/>
            <a:r>
              <a:rPr lang="en-US" sz="2800" dirty="0"/>
              <a:t>Wireshark-specific language</a:t>
            </a:r>
          </a:p>
          <a:p>
            <a:pPr lvl="1"/>
            <a:r>
              <a:rPr lang="en-US" sz="2800" dirty="0"/>
              <a:t>Limit traffic displayed</a:t>
            </a:r>
          </a:p>
          <a:p>
            <a:pPr lvl="1"/>
            <a:r>
              <a:rPr lang="en-US" sz="2800" dirty="0"/>
              <a:t>Does not alter capture file</a:t>
            </a:r>
          </a:p>
          <a:p>
            <a:pPr lvl="1"/>
            <a:r>
              <a:rPr lang="en-US" sz="2800" dirty="0" err="1"/>
              <a:t>Intellisense</a:t>
            </a:r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8179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Wireshark Display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79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Equality &amp; comparison</a:t>
            </a:r>
          </a:p>
          <a:p>
            <a:pPr lvl="1"/>
            <a:r>
              <a:rPr lang="en-US" sz="2800" dirty="0"/>
              <a:t>Numeric : ==, !=, &lt;, &lt;&gt;, &gt;, &lt;=, &gt;=</a:t>
            </a:r>
          </a:p>
          <a:p>
            <a:pPr lvl="1"/>
            <a:r>
              <a:rPr lang="en-US" sz="2800" dirty="0"/>
              <a:t>String : </a:t>
            </a:r>
            <a:r>
              <a:rPr lang="en-US" sz="2800" dirty="0" err="1"/>
              <a:t>eq</a:t>
            </a:r>
            <a:r>
              <a:rPr lang="en-US" sz="2800" dirty="0"/>
              <a:t>, ne, </a:t>
            </a:r>
            <a:r>
              <a:rPr lang="en-US" sz="2800" dirty="0" err="1"/>
              <a:t>lt</a:t>
            </a:r>
            <a:r>
              <a:rPr lang="en-US" sz="2800" dirty="0"/>
              <a:t>, </a:t>
            </a:r>
            <a:r>
              <a:rPr lang="en-US" sz="2800" dirty="0" err="1"/>
              <a:t>gt</a:t>
            </a:r>
            <a:r>
              <a:rPr lang="en-US" sz="2800" dirty="0"/>
              <a:t>, le, </a:t>
            </a:r>
            <a:r>
              <a:rPr lang="en-US" sz="2800" dirty="0" err="1"/>
              <a:t>ge</a:t>
            </a:r>
            <a:endParaRPr lang="en-US" sz="2800" dirty="0"/>
          </a:p>
          <a:p>
            <a:pPr lvl="1"/>
            <a:r>
              <a:rPr lang="en-US" sz="2800" dirty="0"/>
              <a:t>contains</a:t>
            </a:r>
          </a:p>
          <a:p>
            <a:pPr lvl="1"/>
            <a:r>
              <a:rPr lang="en-US" sz="2800" dirty="0"/>
              <a:t>matches</a:t>
            </a:r>
          </a:p>
          <a:p>
            <a:r>
              <a:rPr lang="en-US" sz="2800" dirty="0"/>
              <a:t>Logical operators</a:t>
            </a:r>
          </a:p>
          <a:p>
            <a:pPr lvl="1"/>
            <a:r>
              <a:rPr lang="en-US" sz="2800" dirty="0"/>
              <a:t>&amp;&amp;, ||, !</a:t>
            </a:r>
          </a:p>
          <a:p>
            <a:pPr lvl="1"/>
            <a:r>
              <a:rPr lang="en-US" sz="2800" dirty="0"/>
              <a:t>and, or, not</a:t>
            </a:r>
          </a:p>
          <a:p>
            <a:r>
              <a:rPr lang="en-US" sz="2800" dirty="0"/>
              <a:t>Parenthetical notation</a:t>
            </a:r>
          </a:p>
          <a:p>
            <a:pPr lvl="1"/>
            <a:r>
              <a:rPr lang="en-US" sz="2800" dirty="0"/>
              <a:t>Use parenthesis to group logic statements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4683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00DF-1F71-44B8-BAC3-FB27C4CC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72" y="590549"/>
            <a:ext cx="7885728" cy="747347"/>
          </a:xfrm>
        </p:spPr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106A1-977D-4479-BE78-8C99799162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125AE6-3F95-4518-AD4E-071E592DD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072A6-F98F-4C1A-8056-CE532D606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36" y="2195994"/>
            <a:ext cx="7885728" cy="8941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26A0C-F64D-4461-B9F0-31983B5CDF79}"/>
              </a:ext>
            </a:extLst>
          </p:cNvPr>
          <p:cNvSpPr txBox="1"/>
          <p:nvPr/>
        </p:nvSpPr>
        <p:spPr>
          <a:xfrm>
            <a:off x="559633" y="1608945"/>
            <a:ext cx="5336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encapsulated HTTP request</a:t>
            </a:r>
          </a:p>
        </p:txBody>
      </p:sp>
    </p:spTree>
    <p:extLst>
      <p:ext uri="{BB962C8B-B14F-4D97-AF65-F5344CB8AC3E}">
        <p14:creationId xmlns:p14="http://schemas.microsoft.com/office/powerpoint/2010/main" val="12658540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Wireshark Display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ip.addr</a:t>
            </a:r>
            <a:r>
              <a:rPr lang="en-US" sz="2800" dirty="0"/>
              <a:t> == </a:t>
            </a:r>
            <a:r>
              <a:rPr lang="en-US" sz="2800" i="1" dirty="0"/>
              <a:t>host</a:t>
            </a:r>
          </a:p>
          <a:p>
            <a:r>
              <a:rPr lang="en-US" sz="2800" dirty="0" err="1"/>
              <a:t>ip.src</a:t>
            </a:r>
            <a:r>
              <a:rPr lang="en-US" sz="2800" dirty="0"/>
              <a:t> == </a:t>
            </a:r>
            <a:r>
              <a:rPr lang="en-US" sz="2800" i="1" dirty="0"/>
              <a:t>host</a:t>
            </a:r>
          </a:p>
          <a:p>
            <a:r>
              <a:rPr lang="en-US" sz="2800" dirty="0" err="1"/>
              <a:t>http.request.full_uri</a:t>
            </a:r>
            <a:r>
              <a:rPr lang="en-US" sz="2800" dirty="0"/>
              <a:t> contains “</a:t>
            </a:r>
            <a:r>
              <a:rPr lang="en-US" sz="2800" i="1" dirty="0"/>
              <a:t>string</a:t>
            </a:r>
            <a:r>
              <a:rPr lang="en-US" sz="2800" dirty="0"/>
              <a:t>”</a:t>
            </a:r>
          </a:p>
          <a:p>
            <a:r>
              <a:rPr lang="en-US" sz="2800" dirty="0" err="1"/>
              <a:t>ip.addr</a:t>
            </a:r>
            <a:r>
              <a:rPr lang="en-US" sz="2800" dirty="0"/>
              <a:t> == </a:t>
            </a:r>
            <a:r>
              <a:rPr lang="en-US" sz="2800" i="1" dirty="0"/>
              <a:t>host </a:t>
            </a:r>
            <a:r>
              <a:rPr lang="en-US" sz="2800" dirty="0"/>
              <a:t>&amp;&amp; (</a:t>
            </a:r>
            <a:r>
              <a:rPr lang="en-US" sz="2800" dirty="0" err="1"/>
              <a:t>dns</a:t>
            </a:r>
            <a:r>
              <a:rPr lang="en-US" sz="2800" dirty="0"/>
              <a:t> || </a:t>
            </a:r>
            <a:r>
              <a:rPr lang="en-US" sz="2800" dirty="0" err="1"/>
              <a:t>http.request.full_uri</a:t>
            </a:r>
            <a:r>
              <a:rPr lang="en-US" sz="2800" dirty="0"/>
              <a:t> || </a:t>
            </a:r>
            <a:r>
              <a:rPr lang="en-US" sz="2800" dirty="0" err="1"/>
              <a:t>ssl.handshake.certificate</a:t>
            </a:r>
            <a:r>
              <a:rPr lang="en-US" sz="2800" dirty="0"/>
              <a:t>)</a:t>
            </a:r>
          </a:p>
          <a:p>
            <a:r>
              <a:rPr lang="en-US" sz="2800" dirty="0" err="1"/>
              <a:t>tcp.port</a:t>
            </a:r>
            <a:r>
              <a:rPr lang="en-US" sz="2800" dirty="0"/>
              <a:t> == </a:t>
            </a:r>
            <a:r>
              <a:rPr lang="en-US" sz="2800" i="1" dirty="0"/>
              <a:t>port</a:t>
            </a:r>
          </a:p>
          <a:p>
            <a:r>
              <a:rPr lang="en-US" sz="2800" dirty="0"/>
              <a:t>!(</a:t>
            </a:r>
            <a:r>
              <a:rPr lang="en-US" sz="2800" dirty="0" err="1"/>
              <a:t>ip.addr</a:t>
            </a:r>
            <a:r>
              <a:rPr lang="en-US" sz="2800" i="1" dirty="0"/>
              <a:t> == host</a:t>
            </a:r>
            <a:r>
              <a:rPr lang="en-US" sz="2800" dirty="0"/>
              <a:t>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99536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Filters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Working filter</a:t>
            </a:r>
            <a:endParaRPr lang="en-US" sz="2800" i="1" dirty="0"/>
          </a:p>
          <a:p>
            <a:endParaRPr lang="en-US" sz="2800" dirty="0"/>
          </a:p>
          <a:p>
            <a:r>
              <a:rPr lang="en-US" sz="2800" dirty="0"/>
              <a:t>Broken filter</a:t>
            </a:r>
          </a:p>
          <a:p>
            <a:endParaRPr lang="en-US" sz="2800" dirty="0"/>
          </a:p>
          <a:p>
            <a:r>
              <a:rPr lang="en-US" sz="2800" dirty="0"/>
              <a:t>Insane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EFB8-A42F-4CA9-B482-79083DA1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71" y="1370797"/>
            <a:ext cx="2340490" cy="538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AE1696-6807-453C-A41D-B99E123B0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70" y="2242550"/>
            <a:ext cx="2391453" cy="565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5FC7E-D290-48BA-AA79-365AD1871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271" y="3233847"/>
            <a:ext cx="2401063" cy="6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55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82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Command line interface to Wireshark</a:t>
            </a:r>
          </a:p>
          <a:p>
            <a:r>
              <a:rPr lang="en-US" sz="2800" dirty="0"/>
              <a:t>Supports display filters</a:t>
            </a:r>
          </a:p>
          <a:p>
            <a:r>
              <a:rPr lang="en-US" sz="2800" dirty="0"/>
              <a:t>Far faster</a:t>
            </a:r>
          </a:p>
          <a:p>
            <a:r>
              <a:rPr lang="en-US" sz="2800" dirty="0"/>
              <a:t>Supports file exports (recent versions)</a:t>
            </a:r>
          </a:p>
          <a:p>
            <a:r>
              <a:rPr lang="en-US" sz="2800" dirty="0"/>
              <a:t>Parse with text-based tools</a:t>
            </a:r>
          </a:p>
          <a:p>
            <a:r>
              <a:rPr lang="en-US" sz="2800" dirty="0"/>
              <a:t>Slower than </a:t>
            </a:r>
            <a:r>
              <a:rPr lang="en-US" sz="2800" dirty="0" err="1"/>
              <a:t>tcpdump</a:t>
            </a:r>
            <a:r>
              <a:rPr lang="en-US" sz="2800" dirty="0"/>
              <a:t>, but more functional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55854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-r : read </a:t>
            </a:r>
            <a:r>
              <a:rPr lang="en-US" sz="2000" dirty="0" err="1"/>
              <a:t>pcap</a:t>
            </a:r>
            <a:r>
              <a:rPr lang="en-US" sz="2000" dirty="0"/>
              <a:t> file</a:t>
            </a:r>
          </a:p>
          <a:p>
            <a:pPr marL="0" indent="0">
              <a:buNone/>
            </a:pPr>
            <a:r>
              <a:rPr lang="en-US" sz="2000" dirty="0"/>
              <a:t>-</a:t>
            </a:r>
            <a:r>
              <a:rPr lang="en-US" sz="2000" dirty="0" err="1"/>
              <a:t>nn</a:t>
            </a:r>
            <a:r>
              <a:rPr lang="en-US" sz="2000" dirty="0"/>
              <a:t> : do not resolve ports and hosts</a:t>
            </a:r>
          </a:p>
          <a:p>
            <a:pPr marL="0" indent="0">
              <a:buNone/>
            </a:pPr>
            <a:r>
              <a:rPr lang="en-US" sz="2000" dirty="0"/>
              <a:t>-Y : display filter</a:t>
            </a:r>
          </a:p>
          <a:p>
            <a:pPr marL="0" indent="0">
              <a:buNone/>
            </a:pPr>
            <a:r>
              <a:rPr lang="en-US" sz="2000" dirty="0"/>
              <a:t>-T : format output</a:t>
            </a:r>
          </a:p>
          <a:p>
            <a:pPr marL="0" indent="0">
              <a:buNone/>
            </a:pPr>
            <a:r>
              <a:rPr lang="en-US" sz="2000" dirty="0"/>
              <a:t>-e : specify fields</a:t>
            </a:r>
          </a:p>
          <a:p>
            <a:pPr marL="0" indent="0">
              <a:buNone/>
            </a:pPr>
            <a:r>
              <a:rPr lang="en-US" sz="2000" dirty="0"/>
              <a:t>-w : write packets to file</a:t>
            </a:r>
          </a:p>
          <a:p>
            <a:pPr marL="0" indent="0">
              <a:buNone/>
            </a:pPr>
            <a:r>
              <a:rPr lang="en-US" sz="2000" dirty="0"/>
              <a:t>--export-objects : export objects of specified protocol to specified directory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8595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84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27C150-9B20-47A4-B507-1107E9A6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19" y="1502806"/>
            <a:ext cx="7780962" cy="20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Command Line Switches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85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AE718-63BF-497A-8A82-7BFA201EC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1" y="1460870"/>
            <a:ext cx="7965897" cy="592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32811-DB7E-4272-9C5F-E46C95CB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44" y="2485928"/>
            <a:ext cx="7750139" cy="5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31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TShark Output Fields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86</a:t>
            </a:fld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2EB24-54B4-4980-BD2F-D2195D178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006577"/>
            <a:ext cx="7885728" cy="3477641"/>
          </a:xfrm>
        </p:spPr>
        <p:txBody>
          <a:bodyPr>
            <a:normAutofit/>
          </a:bodyPr>
          <a:lstStyle/>
          <a:p>
            <a:r>
              <a:rPr lang="en-US" sz="2000" dirty="0"/>
              <a:t>Separate multiple fields into separate –e arguments</a:t>
            </a:r>
          </a:p>
          <a:p>
            <a:pPr lvl="1"/>
            <a:r>
              <a:rPr lang="en-US" sz="2000" dirty="0" err="1"/>
              <a:t>tshark</a:t>
            </a:r>
            <a:r>
              <a:rPr lang="en-US" sz="2000" dirty="0"/>
              <a:t> -r </a:t>
            </a:r>
            <a:r>
              <a:rPr lang="en-US" sz="2000" dirty="0" err="1"/>
              <a:t>filename.pcap</a:t>
            </a:r>
            <a:r>
              <a:rPr lang="en-US" sz="2000" dirty="0"/>
              <a:t> -T fields </a:t>
            </a:r>
            <a:r>
              <a:rPr lang="en-US" sz="2400" b="1" dirty="0"/>
              <a:t>-e '</a:t>
            </a:r>
            <a:r>
              <a:rPr lang="en-US" sz="2400" b="1" dirty="0" err="1"/>
              <a:t>http.request.full_uri</a:t>
            </a:r>
            <a:r>
              <a:rPr lang="en-US" sz="2400" b="1" dirty="0"/>
              <a:t>' -e '</a:t>
            </a:r>
            <a:r>
              <a:rPr lang="en-US" sz="2400" b="1" dirty="0" err="1"/>
              <a:t>http.referer</a:t>
            </a:r>
            <a:r>
              <a:rPr lang="en-US" sz="2400" b="1" dirty="0"/>
              <a:t>' </a:t>
            </a:r>
            <a:r>
              <a:rPr lang="en-US" sz="2000" dirty="0"/>
              <a:t>-Y '</a:t>
            </a:r>
            <a:r>
              <a:rPr lang="en-US" sz="2000" dirty="0" err="1"/>
              <a:t>tcp.port</a:t>
            </a:r>
            <a:r>
              <a:rPr lang="en-US" sz="2000" dirty="0"/>
              <a:t>==80’</a:t>
            </a:r>
          </a:p>
          <a:p>
            <a:r>
              <a:rPr lang="en-US" sz="2000" dirty="0"/>
              <a:t>I would not call it complete…</a:t>
            </a:r>
          </a:p>
          <a:p>
            <a:pPr lvl="1"/>
            <a:r>
              <a:rPr lang="en-US" sz="2000" dirty="0"/>
              <a:t>Some fields are blank for no reason</a:t>
            </a:r>
          </a:p>
          <a:p>
            <a:r>
              <a:rPr lang="en-US" sz="2000" dirty="0"/>
              <a:t>List of all possible fields</a:t>
            </a:r>
          </a:p>
          <a:p>
            <a:pPr lvl="1"/>
            <a:r>
              <a:rPr lang="en-US" sz="2000" dirty="0">
                <a:hlinkClick r:id="rId2"/>
              </a:rPr>
              <a:t>https://www.wireshark.org/docs/dfref/</a:t>
            </a:r>
            <a:endParaRPr lang="en-US" sz="2000" dirty="0"/>
          </a:p>
          <a:p>
            <a:pPr lvl="1"/>
            <a:r>
              <a:rPr lang="en-US" sz="2000" dirty="0" err="1"/>
              <a:t>icmp.data</a:t>
            </a:r>
            <a:endParaRPr lang="en-US" sz="2000" dirty="0"/>
          </a:p>
          <a:p>
            <a:pPr lvl="1"/>
            <a:r>
              <a:rPr lang="en-US" sz="2000" dirty="0" err="1"/>
              <a:t>http.request.full_uri</a:t>
            </a:r>
            <a:endParaRPr lang="en-US" sz="2000" dirty="0"/>
          </a:p>
          <a:p>
            <a:pPr lvl="1"/>
            <a:r>
              <a:rPr lang="en-US" sz="2000" dirty="0" err="1"/>
              <a:t>http.referer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173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 packets matching a regex</a:t>
            </a:r>
          </a:p>
          <a:p>
            <a:r>
              <a:rPr lang="en-US" sz="2800" dirty="0"/>
              <a:t>grep, but for packets</a:t>
            </a:r>
          </a:p>
          <a:p>
            <a:r>
              <a:rPr lang="en-US" sz="2800" dirty="0"/>
              <a:t>Why not use grep?</a:t>
            </a:r>
          </a:p>
          <a:p>
            <a:pPr lvl="1"/>
            <a:r>
              <a:rPr lang="en-US" sz="2800" dirty="0"/>
              <a:t>Need to know the packet information</a:t>
            </a:r>
          </a:p>
          <a:p>
            <a:r>
              <a:rPr lang="en-US" sz="2800" dirty="0"/>
              <a:t>Command line switches</a:t>
            </a:r>
          </a:p>
          <a:p>
            <a:pPr marL="342900" lvl="1" indent="0">
              <a:buNone/>
            </a:pPr>
            <a:r>
              <a:rPr lang="en-US" sz="2800" dirty="0"/>
              <a:t>-</a:t>
            </a:r>
            <a:r>
              <a:rPr lang="en-US" sz="2800" dirty="0" err="1"/>
              <a:t>qI</a:t>
            </a:r>
            <a:r>
              <a:rPr lang="en-US" sz="2800" dirty="0"/>
              <a:t> : suppress hash marks, read from file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58769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Ngrep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88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004E8-2110-4EFB-B480-D396417A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25" y="2111252"/>
            <a:ext cx="8474750" cy="189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10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Parsing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89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Find, massage, and present text</a:t>
            </a:r>
          </a:p>
          <a:p>
            <a:r>
              <a:rPr lang="en-US" sz="2800" dirty="0"/>
              <a:t>One of the best skills to have</a:t>
            </a:r>
          </a:p>
          <a:p>
            <a:r>
              <a:rPr lang="en-US" sz="2800" dirty="0"/>
              <a:t>Not just for packet analysis</a:t>
            </a:r>
          </a:p>
          <a:p>
            <a:r>
              <a:rPr lang="en-US" sz="2800" dirty="0"/>
              <a:t>Linux-based tools</a:t>
            </a:r>
          </a:p>
          <a:p>
            <a:pPr lvl="1"/>
            <a:r>
              <a:rPr lang="en-US" sz="2800" dirty="0"/>
              <a:t>Also have windows versions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29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in a New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45DC0-387E-491B-9EFF-FCEF598D9C8F}"/>
              </a:ext>
            </a:extLst>
          </p:cNvPr>
          <p:cNvSpPr txBox="1"/>
          <p:nvPr/>
        </p:nvSpPr>
        <p:spPr>
          <a:xfrm>
            <a:off x="648672" y="1394085"/>
            <a:ext cx="21494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8080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868F3-DA90-48E1-88B6-ACA6E5AC7D9C}"/>
              </a:ext>
            </a:extLst>
          </p:cNvPr>
          <p:cNvSpPr txBox="1"/>
          <p:nvPr/>
        </p:nvSpPr>
        <p:spPr>
          <a:xfrm>
            <a:off x="5866151" y="1394085"/>
            <a:ext cx="2383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</a:t>
            </a:r>
            <a:r>
              <a:rPr lang="en-US" sz="2400" baseline="30000" dirty="0"/>
              <a:t>0</a:t>
            </a:r>
            <a:r>
              <a:rPr lang="en-US" sz="2400" dirty="0"/>
              <a:t> = 1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1</a:t>
            </a:r>
            <a:r>
              <a:rPr lang="en-US" sz="2400" dirty="0"/>
              <a:t> = 10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2</a:t>
            </a:r>
            <a:r>
              <a:rPr lang="en-US" sz="2400" dirty="0"/>
              <a:t> = 100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3</a:t>
            </a:r>
            <a:r>
              <a:rPr lang="en-US" sz="2400" dirty="0"/>
              <a:t> = 1000</a:t>
            </a:r>
          </a:p>
          <a:p>
            <a:r>
              <a:rPr lang="en-US" sz="2400" dirty="0"/>
              <a:t>10</a:t>
            </a:r>
            <a:r>
              <a:rPr lang="en-US" sz="2400" baseline="30000" dirty="0"/>
              <a:t>4</a:t>
            </a:r>
            <a:r>
              <a:rPr lang="en-US" sz="2400" dirty="0"/>
              <a:t> = 10000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F48A4-DE06-40FC-81C0-4691003C2397}"/>
              </a:ext>
            </a:extLst>
          </p:cNvPr>
          <p:cNvSpPr txBox="1"/>
          <p:nvPr/>
        </p:nvSpPr>
        <p:spPr>
          <a:xfrm>
            <a:off x="704537" y="2351456"/>
            <a:ext cx="202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10</a:t>
            </a:r>
            <a:r>
              <a:rPr lang="en-US" sz="1800" baseline="30000" dirty="0"/>
              <a:t>3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2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1 </a:t>
            </a:r>
            <a:r>
              <a:rPr lang="en-US" sz="1800" dirty="0"/>
              <a:t>|</a:t>
            </a:r>
            <a:r>
              <a:rPr lang="en-US" sz="1800" baseline="30000" dirty="0"/>
              <a:t> </a:t>
            </a:r>
            <a:r>
              <a:rPr lang="en-US" sz="1800" dirty="0"/>
              <a:t>10</a:t>
            </a:r>
            <a:r>
              <a:rPr lang="en-US" sz="1800" baseline="30000" dirty="0"/>
              <a:t>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97792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Redirection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90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stdin, </a:t>
            </a:r>
            <a:r>
              <a:rPr lang="en-US" sz="2800" dirty="0" err="1"/>
              <a:t>stdout</a:t>
            </a:r>
            <a:r>
              <a:rPr lang="en-US" sz="2800" dirty="0"/>
              <a:t>, stderr</a:t>
            </a:r>
          </a:p>
          <a:p>
            <a:r>
              <a:rPr lang="en-US" sz="2800" dirty="0"/>
              <a:t>| : direct </a:t>
            </a:r>
            <a:r>
              <a:rPr lang="en-US" sz="2800" dirty="0" err="1"/>
              <a:t>stdout</a:t>
            </a:r>
            <a:r>
              <a:rPr lang="en-US" sz="2800" dirty="0"/>
              <a:t> to stdin</a:t>
            </a:r>
          </a:p>
          <a:p>
            <a:r>
              <a:rPr lang="en-US" sz="2800" dirty="0"/>
              <a:t>&gt; : direct </a:t>
            </a:r>
            <a:r>
              <a:rPr lang="en-US" sz="2800" dirty="0" err="1"/>
              <a:t>stdout</a:t>
            </a:r>
            <a:r>
              <a:rPr lang="en-US" sz="2800" dirty="0"/>
              <a:t> to file</a:t>
            </a:r>
          </a:p>
          <a:p>
            <a:r>
              <a:rPr lang="en-US" sz="2800" dirty="0"/>
              <a:t>&gt;&gt; : direct </a:t>
            </a:r>
            <a:r>
              <a:rPr lang="en-US" sz="2800" dirty="0" err="1"/>
              <a:t>stdout</a:t>
            </a:r>
            <a:r>
              <a:rPr lang="en-US" sz="2800" dirty="0"/>
              <a:t> append to file</a:t>
            </a:r>
          </a:p>
          <a:p>
            <a:r>
              <a:rPr lang="en-US" sz="2800" dirty="0"/>
              <a:t>&lt; : direct file to stdin</a:t>
            </a:r>
          </a:p>
          <a:p>
            <a:r>
              <a:rPr lang="en-US" sz="2800" dirty="0"/>
              <a:t>2&gt;&amp;1 : direct stderr to </a:t>
            </a:r>
            <a:r>
              <a:rPr lang="en-US" sz="2800" dirty="0" err="1"/>
              <a:t>stdout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45505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91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Splits input into columns</a:t>
            </a:r>
          </a:p>
          <a:p>
            <a:r>
              <a:rPr lang="en-US" sz="2800" dirty="0"/>
              <a:t>Outputs selected columns</a:t>
            </a:r>
          </a:p>
          <a:p>
            <a:r>
              <a:rPr lang="en-US" sz="2800" dirty="0"/>
              <a:t>Bad for reordering</a:t>
            </a:r>
          </a:p>
          <a:p>
            <a:r>
              <a:rPr lang="en-US" sz="2800" dirty="0"/>
              <a:t>Splits on arbitrary characters</a:t>
            </a:r>
          </a:p>
          <a:p>
            <a:r>
              <a:rPr lang="en-US" sz="2800" dirty="0"/>
              <a:t>Beware of repeating characters</a:t>
            </a:r>
          </a:p>
          <a:p>
            <a:r>
              <a:rPr lang="en-US" sz="2800" dirty="0"/>
              <a:t>Switches</a:t>
            </a:r>
          </a:p>
          <a:p>
            <a:pPr marL="342900" lvl="1" indent="0">
              <a:buNone/>
            </a:pPr>
            <a:r>
              <a:rPr lang="en-US" sz="2800" dirty="0"/>
              <a:t>-f </a:t>
            </a:r>
            <a:r>
              <a:rPr lang="en-US" sz="2800" i="1" dirty="0" err="1"/>
              <a:t>field_number</a:t>
            </a:r>
            <a:r>
              <a:rPr lang="en-US" sz="2800" i="1" dirty="0"/>
              <a:t> </a:t>
            </a:r>
            <a:r>
              <a:rPr lang="en-US" sz="2800" dirty="0"/>
              <a:t>: select specified fields</a:t>
            </a:r>
          </a:p>
          <a:p>
            <a:pPr marL="342900" lvl="1" indent="0">
              <a:buNone/>
            </a:pPr>
            <a:r>
              <a:rPr lang="en-US" sz="2800" dirty="0"/>
              <a:t>-d ‘</a:t>
            </a:r>
            <a:r>
              <a:rPr lang="en-US" sz="2800" i="1" dirty="0"/>
              <a:t>delimiter’</a:t>
            </a:r>
            <a:r>
              <a:rPr lang="en-US" sz="2800" dirty="0"/>
              <a:t> : use specified delimiter to split 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47472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92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F0FAE-8C31-4CF7-BDD3-96241C4D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7034"/>
            <a:ext cx="9144000" cy="18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75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Translate - </a:t>
            </a:r>
            <a:r>
              <a:rPr lang="en-US" dirty="0" err="1"/>
              <a:t>tr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93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Replaces single character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‘a’ ‘b’ : replace a with b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-s ‘ ‘ : squeeze repeating characters</a:t>
            </a:r>
          </a:p>
          <a:p>
            <a:r>
              <a:rPr lang="en-US" sz="2800" dirty="0" err="1"/>
              <a:t>tr</a:t>
            </a:r>
            <a:r>
              <a:rPr lang="en-US" sz="2800" dirty="0"/>
              <a:t> -d ‘:‘ : delete character</a:t>
            </a:r>
          </a:p>
          <a:p>
            <a:r>
              <a:rPr lang="en-US" sz="2800" dirty="0"/>
              <a:t>Very handy before cut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6583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</a:t>
            </a:r>
            <a:r>
              <a:rPr lang="en-US" dirty="0"/>
              <a:t> with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94</a:t>
            </a:fld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68C36-D9D7-4796-B350-50C7F0C82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5" y="1813723"/>
            <a:ext cx="8295690" cy="15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473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Multiple Columns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95</a:t>
            </a:fld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72D448-AB87-452E-9B9A-53A76224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4" y="1247222"/>
            <a:ext cx="8733034" cy="17842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013296-F1E1-4582-BE47-CBAEDB606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3" y="3236360"/>
            <a:ext cx="7104892" cy="135526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cut -f5,7-8,10- -d’ ‘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cut columns 5, 7 through 8, 10, and all columns after 10, delimited by space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5884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96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Orders text</a:t>
            </a:r>
          </a:p>
          <a:p>
            <a:r>
              <a:rPr lang="en-US" sz="2800" dirty="0"/>
              <a:t>Alphabetical or numeric</a:t>
            </a:r>
          </a:p>
          <a:p>
            <a:pPr marL="342900" lvl="1" indent="0">
              <a:buNone/>
            </a:pPr>
            <a:r>
              <a:rPr lang="en-US" sz="2800" dirty="0"/>
              <a:t>-n : numeric sort</a:t>
            </a:r>
          </a:p>
          <a:p>
            <a:r>
              <a:rPr lang="en-US" sz="2800" dirty="0"/>
              <a:t>Can reverse sort</a:t>
            </a:r>
          </a:p>
          <a:p>
            <a:pPr marL="342900" lvl="1" indent="0">
              <a:buNone/>
            </a:pPr>
            <a:r>
              <a:rPr lang="en-US" sz="2800" dirty="0"/>
              <a:t>-r : reverse sort</a:t>
            </a:r>
          </a:p>
          <a:p>
            <a:r>
              <a:rPr lang="en-US" sz="2800" dirty="0"/>
              <a:t>Needed for aggregation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59033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Chain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97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 | </a:t>
            </a:r>
            <a:r>
              <a:rPr lang="en-US" sz="2800" dirty="0" err="1"/>
              <a:t>tr</a:t>
            </a:r>
            <a:r>
              <a:rPr lang="en-US" sz="2800" dirty="0"/>
              <a:t> -s ' ' | cut -f5 -d' ' | cut -f5 -d'.' | </a:t>
            </a:r>
            <a:r>
              <a:rPr lang="en-US" sz="2800" dirty="0" err="1"/>
              <a:t>tr</a:t>
            </a:r>
            <a:r>
              <a:rPr lang="en-US" sz="2800" dirty="0"/>
              <a:t> -d ':' | sort</a:t>
            </a:r>
          </a:p>
          <a:p>
            <a:r>
              <a:rPr lang="en-US" sz="2800" dirty="0"/>
              <a:t>Squeeze spaces</a:t>
            </a:r>
          </a:p>
          <a:p>
            <a:r>
              <a:rPr lang="en-US" sz="2800" dirty="0"/>
              <a:t>Get column 5, space delimited</a:t>
            </a:r>
          </a:p>
          <a:p>
            <a:r>
              <a:rPr lang="en-US" sz="2800" dirty="0"/>
              <a:t>Get column 5, period delimited</a:t>
            </a:r>
          </a:p>
          <a:p>
            <a:r>
              <a:rPr lang="en-US" sz="2800" dirty="0"/>
              <a:t>Delete the : character</a:t>
            </a:r>
          </a:p>
          <a:p>
            <a:r>
              <a:rPr lang="en-US" sz="2800" dirty="0"/>
              <a:t>Sort output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18965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- </a:t>
            </a:r>
            <a:r>
              <a:rPr lang="en-US" dirty="0" err="1"/>
              <a:t>uniq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98</a:t>
            </a:fld>
            <a:endParaRPr lang="en-C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3DFB5-5A8F-427E-98CE-C343A2ACF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72" y="1504949"/>
            <a:ext cx="7885728" cy="3171982"/>
          </a:xfrm>
        </p:spPr>
        <p:txBody>
          <a:bodyPr>
            <a:normAutofit/>
          </a:bodyPr>
          <a:lstStyle/>
          <a:p>
            <a:r>
              <a:rPr lang="en-US" sz="2800" dirty="0"/>
              <a:t>Aggregates repeating lines</a:t>
            </a:r>
          </a:p>
          <a:p>
            <a:r>
              <a:rPr lang="en-US" sz="2800" dirty="0"/>
              <a:t>Can provide a count with –c</a:t>
            </a:r>
          </a:p>
          <a:p>
            <a:r>
              <a:rPr lang="en-US" sz="2800" dirty="0"/>
              <a:t>Sort first</a:t>
            </a:r>
          </a:p>
          <a:p>
            <a:endParaRPr lang="en-US" sz="2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9761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F66F3-1F8E-42B4-B4F0-1CC6DCC7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Top 10 Destination Ports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08F22-828E-4098-B5FB-4F5A2C0758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69A38CF-E133-2243-90F7-979D11E866BA}" type="datetime4">
              <a:rPr lang="en-US" smtClean="0"/>
              <a:t>April 23, 2018</a:t>
            </a:fld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F3E94-6722-4CB5-8FA8-79AC1DE25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E6A5BD-C011-4A45-AA3A-201790FB7F2B}" type="slidenum">
              <a:rPr lang="en-CA" smtClean="0"/>
              <a:pPr/>
              <a:t>99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201DA-E6D6-42E8-8843-22A9140A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09" y="1074925"/>
            <a:ext cx="8022981" cy="29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11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964D6747-99AB-4E4B-80EC-816BBFF0284D}"/>
    </a:ext>
  </a:extLst>
</a:theme>
</file>

<file path=ppt/theme/theme2.xml><?xml version="1.0" encoding="utf-8"?>
<a:theme xmlns:a="http://schemas.openxmlformats.org/drawingml/2006/main" name="Custom Design">
  <a:themeElements>
    <a:clrScheme name="DirectDefense">
      <a:dk1>
        <a:srgbClr val="232121"/>
      </a:dk1>
      <a:lt1>
        <a:srgbClr val="FFFFFF"/>
      </a:lt1>
      <a:dk2>
        <a:srgbClr val="666B6D"/>
      </a:dk2>
      <a:lt2>
        <a:srgbClr val="D2D2D1"/>
      </a:lt2>
      <a:accent1>
        <a:srgbClr val="232121"/>
      </a:accent1>
      <a:accent2>
        <a:srgbClr val="D2D2D1"/>
      </a:accent2>
      <a:accent3>
        <a:srgbClr val="666B6D"/>
      </a:accent3>
      <a:accent4>
        <a:srgbClr val="00ACE4"/>
      </a:accent4>
      <a:accent5>
        <a:srgbClr val="FD5D1A"/>
      </a:accent5>
      <a:accent6>
        <a:srgbClr val="9CD3EC"/>
      </a:accent6>
      <a:hlink>
        <a:srgbClr val="00ACE4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76_DD_PPT_Template_R1_LB-MP" id="{A26E19FC-6F2F-254D-8835-1B26796CA5D7}" vid="{B5DDCC67-D501-DE47-8B3D-166CB0B29D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63D44CCE4914BB34183B062CF6FE1" ma:contentTypeVersion="4" ma:contentTypeDescription="Create a new document." ma:contentTypeScope="" ma:versionID="372159b7c420614f5a61c5a69b0e8b03">
  <xsd:schema xmlns:xsd="http://www.w3.org/2001/XMLSchema" xmlns:xs="http://www.w3.org/2001/XMLSchema" xmlns:p="http://schemas.microsoft.com/office/2006/metadata/properties" xmlns:ns2="3731b75e-6f68-40f4-9d0a-0a5cf2200f93" targetNamespace="http://schemas.microsoft.com/office/2006/metadata/properties" ma:root="true" ma:fieldsID="d64b5b83b0766b47035683cfca990c54" ns2:_="">
    <xsd:import namespace="3731b75e-6f68-40f4-9d0a-0a5cf2200f9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31b75e-6f68-40f4-9d0a-0a5cf2200f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B99817-A09C-4D50-BB92-742174BE12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31b75e-6f68-40f4-9d0a-0a5cf2200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09629B-DAAE-43CD-9923-A162774A43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BB757E-0932-4635-8D18-732DEBB5D1F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3731b75e-6f68-40f4-9d0a-0a5cf2200f93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4576_DD_PPT_Template_R1_LB-c</Template>
  <TotalTime>78719</TotalTime>
  <Words>6267</Words>
  <Application>Microsoft Office PowerPoint</Application>
  <PresentationFormat>On-screen Show (16:9)</PresentationFormat>
  <Paragraphs>1578</Paragraphs>
  <Slides>194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194</vt:i4>
      </vt:variant>
    </vt:vector>
  </HeadingPairs>
  <TitlesOfParts>
    <vt:vector size="200" baseType="lpstr">
      <vt:lpstr>.AppleSystemUIFont</vt:lpstr>
      <vt:lpstr>Arial</vt:lpstr>
      <vt:lpstr>Arial Regular</vt:lpstr>
      <vt:lpstr>Calibri</vt:lpstr>
      <vt:lpstr>Office Theme</vt:lpstr>
      <vt:lpstr>Custom Design</vt:lpstr>
      <vt:lpstr>Introduction to Network Traffic Analysis</vt:lpstr>
      <vt:lpstr>Overview </vt:lpstr>
      <vt:lpstr>PowerPoint Presentation</vt:lpstr>
      <vt:lpstr>Overview Part 1 – The Basics</vt:lpstr>
      <vt:lpstr>Why Bother with Packet Analysis?</vt:lpstr>
      <vt:lpstr>The OSI Model</vt:lpstr>
      <vt:lpstr>The TCP/IP Model</vt:lpstr>
      <vt:lpstr>Encapsulation</vt:lpstr>
      <vt:lpstr>Decimal in a New Light</vt:lpstr>
      <vt:lpstr>Hexadecimal Numbers</vt:lpstr>
      <vt:lpstr>Counting in Hex</vt:lpstr>
      <vt:lpstr>Decimal to Hex Conversion</vt:lpstr>
      <vt:lpstr>Hex to Decimal Conversion</vt:lpstr>
      <vt:lpstr>Binary Numbers</vt:lpstr>
      <vt:lpstr>Bits, Bytes, and Nibbles</vt:lpstr>
      <vt:lpstr>Counting in Binary</vt:lpstr>
      <vt:lpstr>Hex to Binary</vt:lpstr>
      <vt:lpstr>Hex Bytes and Nibbles</vt:lpstr>
      <vt:lpstr>Words</vt:lpstr>
      <vt:lpstr>Knowledge Check</vt:lpstr>
      <vt:lpstr>Knowledge Check - Answers</vt:lpstr>
      <vt:lpstr>Network Access Layer</vt:lpstr>
      <vt:lpstr>Ethernet Headers – Network Access Layer</vt:lpstr>
      <vt:lpstr>Internet Layer – IPv4</vt:lpstr>
      <vt:lpstr>IPv4 Header – Internet Layer</vt:lpstr>
      <vt:lpstr>IPv4 Fragmentation</vt:lpstr>
      <vt:lpstr>IPv4 Fragmentation</vt:lpstr>
      <vt:lpstr>IPv4 Fragmentation – Example (icmpfrag.pcap)</vt:lpstr>
      <vt:lpstr>IPv4 Fragmentation - Insertion</vt:lpstr>
      <vt:lpstr>IPv4 Fragmentation - Evasion</vt:lpstr>
      <vt:lpstr>Traceroute</vt:lpstr>
      <vt:lpstr>Internet Layer – IPv6</vt:lpstr>
      <vt:lpstr>IPv6 Header – Internet Layer</vt:lpstr>
      <vt:lpstr>Transport Layer - TCP</vt:lpstr>
      <vt:lpstr>TCP Header</vt:lpstr>
      <vt:lpstr>TCP Conversations - Beginning</vt:lpstr>
      <vt:lpstr>TCP Conversations - Ending</vt:lpstr>
      <vt:lpstr>TCP - Tracking Conversations</vt:lpstr>
      <vt:lpstr>TCP - Tracking Conversations</vt:lpstr>
      <vt:lpstr>TCP - Retransmission</vt:lpstr>
      <vt:lpstr>TCP - Retransmission</vt:lpstr>
      <vt:lpstr>TCP – “Normal” Behavior</vt:lpstr>
      <vt:lpstr>Transport Layer - UDP</vt:lpstr>
      <vt:lpstr>UDP Header</vt:lpstr>
      <vt:lpstr>Transport Layer - ICMP</vt:lpstr>
      <vt:lpstr>ICMP Header</vt:lpstr>
      <vt:lpstr>ICMP Header</vt:lpstr>
      <vt:lpstr>ICMP Anomalous Traffic</vt:lpstr>
      <vt:lpstr>ICMP Tunnel</vt:lpstr>
      <vt:lpstr>Transport Layer – ICMPv6</vt:lpstr>
      <vt:lpstr>Knowledge Check</vt:lpstr>
      <vt:lpstr>Knowledge Check</vt:lpstr>
      <vt:lpstr>PowerPoint Presentation</vt:lpstr>
      <vt:lpstr>Overview Part 2 – Tools</vt:lpstr>
      <vt:lpstr>TCPDump</vt:lpstr>
      <vt:lpstr>TCPDump Common Options</vt:lpstr>
      <vt:lpstr>TCPDump</vt:lpstr>
      <vt:lpstr>TCPDump Verbose Output</vt:lpstr>
      <vt:lpstr>Berkeley Packet Filters</vt:lpstr>
      <vt:lpstr>Berkeley Packet Filters</vt:lpstr>
      <vt:lpstr>Berkeley Packet Filters</vt:lpstr>
      <vt:lpstr>TCP Flags (Byte 13)</vt:lpstr>
      <vt:lpstr>Berkeley Packet Filters</vt:lpstr>
      <vt:lpstr>Bit Masking</vt:lpstr>
      <vt:lpstr>Berkeley Packet Filters</vt:lpstr>
      <vt:lpstr>Berkeley Packet Filters</vt:lpstr>
      <vt:lpstr>Knowledge Check</vt:lpstr>
      <vt:lpstr>Knowledge Check Answers</vt:lpstr>
      <vt:lpstr>Wireshark</vt:lpstr>
      <vt:lpstr>Wireshark – Time Display</vt:lpstr>
      <vt:lpstr>Wireshark</vt:lpstr>
      <vt:lpstr>Wireshark Statistics</vt:lpstr>
      <vt:lpstr>Wireshark Exports</vt:lpstr>
      <vt:lpstr>Export Objects</vt:lpstr>
      <vt:lpstr>Wireshark Follow TCP Streams</vt:lpstr>
      <vt:lpstr>Followed TCP Stream - HTTP</vt:lpstr>
      <vt:lpstr>Followed TCP Stream - SMB</vt:lpstr>
      <vt:lpstr>Wireshark Filters</vt:lpstr>
      <vt:lpstr>Wireshark Display Filters</vt:lpstr>
      <vt:lpstr>Common Wireshark Display Filters</vt:lpstr>
      <vt:lpstr>Display Filters Interface</vt:lpstr>
      <vt:lpstr>TShark</vt:lpstr>
      <vt:lpstr>TShark Command Line Switches</vt:lpstr>
      <vt:lpstr>TShark Command Line Switches</vt:lpstr>
      <vt:lpstr>TShark Command Line Switches</vt:lpstr>
      <vt:lpstr>TShark Output Fields</vt:lpstr>
      <vt:lpstr>Ngrep</vt:lpstr>
      <vt:lpstr>Ngrep</vt:lpstr>
      <vt:lpstr>Text Parsing</vt:lpstr>
      <vt:lpstr>Output Redirection</vt:lpstr>
      <vt:lpstr>Cut</vt:lpstr>
      <vt:lpstr>Cut</vt:lpstr>
      <vt:lpstr>Translate - tr</vt:lpstr>
      <vt:lpstr>Tr with Cut</vt:lpstr>
      <vt:lpstr>Cut Multiple Columns</vt:lpstr>
      <vt:lpstr>Sort</vt:lpstr>
      <vt:lpstr>Output Chain</vt:lpstr>
      <vt:lpstr>Unique - uniq</vt:lpstr>
      <vt:lpstr>Get Top 10 Destination Ports</vt:lpstr>
      <vt:lpstr>Head &amp; Tail</vt:lpstr>
      <vt:lpstr>Get Top 10 Destination Ports – New Connections</vt:lpstr>
      <vt:lpstr>Word / Line Count</vt:lpstr>
      <vt:lpstr>Decoding</vt:lpstr>
      <vt:lpstr>Practical Exercise - Fragmentation</vt:lpstr>
      <vt:lpstr>Practical Exercise - Scanning</vt:lpstr>
      <vt:lpstr>Practical Exercise – Fragmentation Answers</vt:lpstr>
      <vt:lpstr>Practical Exercise – Scanning Answers</vt:lpstr>
      <vt:lpstr>Practical Exercise – Scanning Answers</vt:lpstr>
      <vt:lpstr>Practical Exercise – Scanning Answers</vt:lpstr>
      <vt:lpstr>Practical Exercise – Scanning Answers</vt:lpstr>
      <vt:lpstr>Practical Exercise – Scanning Answers</vt:lpstr>
      <vt:lpstr>PowerPoint Presentation</vt:lpstr>
      <vt:lpstr>Overview Part 3 – Common Protocols</vt:lpstr>
      <vt:lpstr>HTTP</vt:lpstr>
      <vt:lpstr>HTTP Request</vt:lpstr>
      <vt:lpstr>HTTP Response</vt:lpstr>
      <vt:lpstr>Important HTTP Response Headers</vt:lpstr>
      <vt:lpstr>HTTP Redirection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HTTP Forensics</vt:lpstr>
      <vt:lpstr>SSL</vt:lpstr>
      <vt:lpstr>SSL Connection Steps</vt:lpstr>
      <vt:lpstr>SSL Handshake in Wireshark</vt:lpstr>
      <vt:lpstr>SSL – What do we know?</vt:lpstr>
      <vt:lpstr>SSL Decryption</vt:lpstr>
      <vt:lpstr>SSL Decryption</vt:lpstr>
      <vt:lpstr>SSL Decryption</vt:lpstr>
      <vt:lpstr>Address Resolution Protocol (ARP)</vt:lpstr>
      <vt:lpstr>Address Resolution Protocol (ARP) Format</vt:lpstr>
      <vt:lpstr>Address Resolution Protocol (ARP)</vt:lpstr>
      <vt:lpstr>Domain Name Service (DNS)</vt:lpstr>
      <vt:lpstr>DNS Query Header</vt:lpstr>
      <vt:lpstr>DNS Response Header</vt:lpstr>
      <vt:lpstr>DNS Recursion</vt:lpstr>
      <vt:lpstr>DNS Odd Behavior</vt:lpstr>
      <vt:lpstr>File Transfer Protocol</vt:lpstr>
      <vt:lpstr>Active Mode FTP</vt:lpstr>
      <vt:lpstr>Active Mode FTP</vt:lpstr>
      <vt:lpstr>Passive Mode FTP</vt:lpstr>
      <vt:lpstr>Passive Mode FTP</vt:lpstr>
      <vt:lpstr>PowerPoint Presentation</vt:lpstr>
      <vt:lpstr>Scapy</vt:lpstr>
      <vt:lpstr>Scapy</vt:lpstr>
      <vt:lpstr>Scapy – useful commands</vt:lpstr>
      <vt:lpstr>Scapy – useful commands</vt:lpstr>
      <vt:lpstr>Scapy – useful commands</vt:lpstr>
      <vt:lpstr>Scapy – notes</vt:lpstr>
      <vt:lpstr>PowerPoint Presentation</vt:lpstr>
      <vt:lpstr>Common External Ports</vt:lpstr>
      <vt:lpstr>Common Internal TCP Ports</vt:lpstr>
      <vt:lpstr>Common Internal TCP Ports</vt:lpstr>
      <vt:lpstr>Common Internal UDP Ports</vt:lpstr>
      <vt:lpstr>Alerts</vt:lpstr>
      <vt:lpstr>Continued Analysis</vt:lpstr>
      <vt:lpstr>Useful Techniques</vt:lpstr>
      <vt:lpstr>Automated Tools</vt:lpstr>
      <vt:lpstr>More Training</vt:lpstr>
      <vt:lpstr>PowerPoint Presentation</vt:lpstr>
      <vt:lpstr>ch2.pcap (from root-me.org)</vt:lpstr>
      <vt:lpstr>ch3.pcap (from root-me.org)</vt:lpstr>
      <vt:lpstr>2015-03-24-traffic-analysis-exercise.pcap (from malware-traffic-analysis.net)</vt:lpstr>
      <vt:lpstr>sansholidayhack2013.pcap (from the SANS holiday hack challenge, 2013)</vt:lpstr>
      <vt:lpstr>packet_intro.pcap</vt:lpstr>
      <vt:lpstr>PowerPoint Presentation</vt:lpstr>
      <vt:lpstr>ch2.pcap</vt:lpstr>
      <vt:lpstr>ch3.pcap</vt:lpstr>
      <vt:lpstr>2015-03-24-traffic-analysis-exercise.pcap</vt:lpstr>
      <vt:lpstr>sansholidayhack2013.pcap</vt:lpstr>
      <vt:lpstr>sansholidayhack2013.pcap</vt:lpstr>
      <vt:lpstr>sansholidayhack2013.pcap</vt:lpstr>
      <vt:lpstr>sansholidayhack2013.pcap</vt:lpstr>
      <vt:lpstr>sansholidayhack2013.pcap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packet_intro.pcap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COPY LOREM IPSUM DOLOR SIT AMET</dc:title>
  <dc:creator>Jared Lemos</dc:creator>
  <cp:lastModifiedBy>Stephen Deck</cp:lastModifiedBy>
  <cp:revision>201</cp:revision>
  <dcterms:created xsi:type="dcterms:W3CDTF">2017-05-08T14:15:54Z</dcterms:created>
  <dcterms:modified xsi:type="dcterms:W3CDTF">2018-04-24T00:54:45Z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0x01010009B63D44CCE4914BB34183B062CF6FE1</vt:lpwstr>
  </property>
</Properties>
</file>